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305" r:id="rId2"/>
    <p:sldId id="440" r:id="rId3"/>
    <p:sldId id="466" r:id="rId4"/>
    <p:sldId id="446" r:id="rId5"/>
    <p:sldId id="467" r:id="rId6"/>
    <p:sldId id="448" r:id="rId7"/>
    <p:sldId id="471" r:id="rId8"/>
    <p:sldId id="437" r:id="rId9"/>
    <p:sldId id="451" r:id="rId10"/>
    <p:sldId id="447" r:id="rId1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1" autoAdjust="0"/>
    <p:restoredTop sz="84649" autoAdjust="0"/>
  </p:normalViewPr>
  <p:slideViewPr>
    <p:cSldViewPr snapToGrid="0" showGuides="1">
      <p:cViewPr varScale="1">
        <p:scale>
          <a:sx n="82" d="100"/>
          <a:sy n="82" d="100"/>
        </p:scale>
        <p:origin x="624"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04-04-24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04-04-24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docs.healthdata.be/documentation/hd4dp-v2-health-data-data-providers/nippin-databas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05 / 04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2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400"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a:p>
            <a:pPr algn="ctr" defTabSz="609585">
              <a:defRPr/>
            </a:pP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6102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NA</a:t>
            </a:r>
          </a:p>
          <a:p>
            <a:pPr algn="ctr" defTabSz="609585">
              <a:defRPr/>
            </a:pPr>
            <a:br>
              <a:rPr lang="en-GB" sz="1400" dirty="0">
                <a:solidFill>
                  <a:schemeClr val="tx1"/>
                </a:solidFill>
              </a:rPr>
            </a:br>
            <a:r>
              <a:rPr lang="en-IE" sz="1400" dirty="0">
                <a:solidFill>
                  <a:schemeClr val="tx1"/>
                </a:solidFill>
              </a:rPr>
              <a:t>NA</a:t>
            </a: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4781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nvGraphicFramePr>
        <p:xfrm>
          <a:off x="316523" y="1388727"/>
          <a:ext cx="11494476" cy="4524393"/>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300555">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4223838">
                <a:tc>
                  <a:txBody>
                    <a:bodyPr/>
                    <a:lstStyle/>
                    <a:p>
                      <a:pPr algn="l"/>
                      <a:r>
                        <a:rPr lang="en-US" sz="1200" dirty="0">
                          <a:solidFill>
                            <a:schemeClr val="tx1"/>
                          </a:solidFill>
                          <a:latin typeface="+mn-lt"/>
                        </a:rPr>
                        <a:t>Laurent Crabbe</a:t>
                      </a:r>
                    </a:p>
                    <a:p>
                      <a:pPr algn="l"/>
                      <a:r>
                        <a:rPr lang="en-US" sz="1200" b="1" dirty="0">
                          <a:solidFill>
                            <a:schemeClr val="tx1"/>
                          </a:solidFill>
                          <a:latin typeface="+mn-lt"/>
                        </a:rPr>
                        <a:t>CHWAPI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We still don’t have a response to our tickets related to the </a:t>
                      </a:r>
                      <a:r>
                        <a:rPr lang="en-US" sz="1200" b="0" dirty="0" err="1">
                          <a:solidFill>
                            <a:schemeClr val="tx1">
                              <a:lumMod val="50000"/>
                            </a:schemeClr>
                          </a:solidFill>
                          <a:latin typeface="+mn-lt"/>
                        </a:rPr>
                        <a:t>MyCareNet</a:t>
                      </a:r>
                      <a:r>
                        <a:rPr lang="en-US" sz="1200" b="0" dirty="0">
                          <a:solidFill>
                            <a:schemeClr val="tx1">
                              <a:lumMod val="50000"/>
                            </a:schemeClr>
                          </a:solidFill>
                          <a:latin typeface="+mn-lt"/>
                        </a:rPr>
                        <a:t> flow. We require some feedback on the below tickets in order for us to progress. Can you please propose a few slots within the first two weeks of April for a </a:t>
                      </a:r>
                      <a:r>
                        <a:rPr lang="en-US" sz="1200" b="0" dirty="0" err="1">
                          <a:solidFill>
                            <a:schemeClr val="tx1">
                              <a:lumMod val="50000"/>
                            </a:schemeClr>
                          </a:solidFill>
                          <a:latin typeface="+mn-lt"/>
                        </a:rPr>
                        <a:t>Chwapi</a:t>
                      </a:r>
                      <a:r>
                        <a:rPr lang="en-US" sz="1200" b="0" dirty="0">
                          <a:solidFill>
                            <a:schemeClr val="tx1">
                              <a:lumMod val="50000"/>
                            </a:schemeClr>
                          </a:solidFill>
                          <a:latin typeface="+mn-lt"/>
                        </a:rPr>
                        <a:t>-HD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Tickets: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INC0212831 – </a:t>
                      </a:r>
                      <a:r>
                        <a:rPr lang="en-US" sz="1200" b="0" dirty="0">
                          <a:solidFill>
                            <a:schemeClr val="tx1">
                              <a:lumMod val="50000"/>
                            </a:schemeClr>
                          </a:solidFill>
                          <a:latin typeface="+mn-lt"/>
                        </a:rPr>
                        <a:t>problem reconciling registration data and </a:t>
                      </a:r>
                      <a:r>
                        <a:rPr lang="en-US" sz="1200" b="0" dirty="0" err="1">
                          <a:solidFill>
                            <a:schemeClr val="tx1">
                              <a:lumMod val="50000"/>
                            </a:schemeClr>
                          </a:solidFill>
                          <a:latin typeface="+mn-lt"/>
                        </a:rPr>
                        <a:t>MyCareNet</a:t>
                      </a:r>
                      <a:r>
                        <a:rPr lang="en-US" sz="1200" b="0" dirty="0">
                          <a:solidFill>
                            <a:schemeClr val="tx1">
                              <a:lumMod val="50000"/>
                            </a:schemeClr>
                          </a:solidFill>
                          <a:latin typeface="+mn-lt"/>
                        </a:rPr>
                        <a:t> sending information because of missing registration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INC0213527 - INC0212782 </a:t>
                      </a:r>
                      <a:r>
                        <a:rPr lang="en-US" sz="1200" b="0" dirty="0">
                          <a:solidFill>
                            <a:schemeClr val="tx1">
                              <a:lumMod val="50000"/>
                            </a:schemeClr>
                          </a:solidFill>
                          <a:latin typeface="+mn-lt"/>
                        </a:rPr>
                        <a:t>closed without being resolved and without explanation as to what needs to be done in the future should this issue reappear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INC0213531 – </a:t>
                      </a:r>
                      <a:r>
                        <a:rPr lang="en-US" sz="1200" b="0" dirty="0">
                          <a:solidFill>
                            <a:schemeClr val="tx1">
                              <a:lumMod val="50000"/>
                            </a:schemeClr>
                          </a:solidFill>
                          <a:latin typeface="+mn-lt"/>
                        </a:rPr>
                        <a:t>Messages delivered to </a:t>
                      </a:r>
                      <a:r>
                        <a:rPr lang="en-US" sz="1200" b="0" dirty="0" err="1">
                          <a:solidFill>
                            <a:schemeClr val="tx1">
                              <a:lumMod val="50000"/>
                            </a:schemeClr>
                          </a:solidFill>
                          <a:latin typeface="+mn-lt"/>
                        </a:rPr>
                        <a:t>MyCareNet</a:t>
                      </a:r>
                      <a:r>
                        <a:rPr lang="en-US" sz="1200" b="0" dirty="0">
                          <a:solidFill>
                            <a:schemeClr val="tx1">
                              <a:lumMod val="50000"/>
                            </a:schemeClr>
                          </a:solidFill>
                          <a:latin typeface="+mn-lt"/>
                        </a:rPr>
                        <a:t> with status ‘SENT’ which apparently were never sent to them. Verification by HD and INAMI yet to be finalized.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INC0213529 – </a:t>
                      </a:r>
                      <a:r>
                        <a:rPr lang="en-US" sz="1200" b="0" dirty="0" err="1">
                          <a:solidFill>
                            <a:schemeClr val="tx1">
                              <a:lumMod val="50000"/>
                            </a:schemeClr>
                          </a:solidFill>
                          <a:latin typeface="+mn-lt"/>
                        </a:rPr>
                        <a:t>MyCareNet</a:t>
                      </a:r>
                      <a:r>
                        <a:rPr lang="en-US" sz="1200" b="0" dirty="0">
                          <a:solidFill>
                            <a:schemeClr val="tx1">
                              <a:lumMod val="50000"/>
                            </a:schemeClr>
                          </a:solidFill>
                          <a:latin typeface="+mn-lt"/>
                        </a:rPr>
                        <a:t> messages sometimes receive an ‘INVALID’ status. Since mid-January, we are also receiving ‘ERROR’ messages. How do we address these issues and prevent them in the future?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RITM0014974 – </a:t>
                      </a:r>
                      <a:r>
                        <a:rPr lang="en-US" sz="1200" b="0" dirty="0">
                          <a:solidFill>
                            <a:schemeClr val="tx1">
                              <a:lumMod val="50000"/>
                            </a:schemeClr>
                          </a:solidFill>
                          <a:latin typeface="+mn-lt"/>
                        </a:rPr>
                        <a:t>Concerns all registries. Could you please only close tickets </a:t>
                      </a:r>
                      <a:r>
                        <a:rPr lang="en-US" sz="1200" b="1" dirty="0">
                          <a:solidFill>
                            <a:schemeClr val="tx1">
                              <a:lumMod val="50000"/>
                            </a:schemeClr>
                          </a:solidFill>
                          <a:latin typeface="+mn-lt"/>
                        </a:rPr>
                        <a:t>RITM0014218 </a:t>
                      </a:r>
                      <a:r>
                        <a:rPr lang="en-US" sz="1200" b="0" dirty="0">
                          <a:solidFill>
                            <a:schemeClr val="tx1">
                              <a:lumMod val="50000"/>
                            </a:schemeClr>
                          </a:solidFill>
                          <a:latin typeface="+mn-lt"/>
                        </a:rPr>
                        <a:t>and</a:t>
                      </a:r>
                      <a:r>
                        <a:rPr lang="en-US" sz="1200" b="1" dirty="0">
                          <a:solidFill>
                            <a:schemeClr val="tx1">
                              <a:lumMod val="50000"/>
                            </a:schemeClr>
                          </a:solidFill>
                          <a:latin typeface="+mn-lt"/>
                        </a:rPr>
                        <a:t> RITM0014315 </a:t>
                      </a:r>
                      <a:r>
                        <a:rPr lang="en-US" sz="1200" b="0" dirty="0">
                          <a:solidFill>
                            <a:schemeClr val="tx1">
                              <a:lumMod val="50000"/>
                            </a:schemeClr>
                          </a:solidFill>
                          <a:latin typeface="+mn-lt"/>
                        </a:rPr>
                        <a:t>once all registrations with ‘ARCHIVED’ status have been sent?</a:t>
                      </a:r>
                      <a:endParaRPr lang="en-US" sz="1400" b="1"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INC0212831 &amp; INC0213527 – </a:t>
                      </a:r>
                      <a:r>
                        <a:rPr lang="en-US" sz="1200" b="0" dirty="0">
                          <a:solidFill>
                            <a:schemeClr val="tx1">
                              <a:lumMod val="50000"/>
                            </a:schemeClr>
                          </a:solidFill>
                          <a:latin typeface="+mn-lt"/>
                        </a:rPr>
                        <a:t>We need your payload before validation (as it is classed as ‘INVALID’). The column requiring validation is the ‘payload’ one. This needs to be added to this ticket, for us to be able to progress.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INC0213531 – </a:t>
                      </a:r>
                      <a:r>
                        <a:rPr lang="en-US" sz="1200" b="0" dirty="0">
                          <a:solidFill>
                            <a:schemeClr val="tx1">
                              <a:lumMod val="50000"/>
                            </a:schemeClr>
                          </a:solidFill>
                          <a:latin typeface="+mn-lt"/>
                        </a:rPr>
                        <a:t>There is a query which can be found in our DOCs pages: (</a:t>
                      </a:r>
                      <a:r>
                        <a:rPr lang="fr-BE" sz="1200" b="0" i="0" u="sng" kern="1200" dirty="0">
                          <a:solidFill>
                            <a:schemeClr val="tx1">
                              <a:lumMod val="50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https://docs.healthdata.be/documentation/hd4dp-v2-health-data-data-providers/nippin-database</a:t>
                      </a:r>
                      <a:r>
                        <a:rPr lang="en-US" sz="1200" b="0" i="0" u="sng" kern="1200" dirty="0">
                          <a:solidFill>
                            <a:schemeClr val="tx1">
                              <a:lumMod val="50000"/>
                            </a:schemeClr>
                          </a:solidFill>
                          <a:effectLst/>
                          <a:latin typeface="+mn-lt"/>
                          <a:ea typeface="+mn-ea"/>
                          <a:cs typeface="+mn-cs"/>
                        </a:rPr>
                        <a:t>). </a:t>
                      </a:r>
                      <a:r>
                        <a:rPr lang="en-US" sz="1200" b="0" kern="1200" dirty="0">
                          <a:solidFill>
                            <a:schemeClr val="tx1">
                              <a:lumMod val="50000"/>
                            </a:schemeClr>
                          </a:solidFill>
                          <a:latin typeface="+mn-lt"/>
                          <a:ea typeface="+mn-ea"/>
                          <a:cs typeface="+mn-cs"/>
                        </a:rPr>
                        <a:t>It’s the very last query which you should make use of. When you run this query and you see empty results &amp; empty references please create a new ticket and provide this information in said ticket.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INC0213529 – </a:t>
                      </a:r>
                      <a:r>
                        <a:rPr lang="en-US" sz="1200" b="0" dirty="0">
                          <a:solidFill>
                            <a:schemeClr val="tx1">
                              <a:lumMod val="50000"/>
                            </a:schemeClr>
                          </a:solidFill>
                          <a:latin typeface="+mn-lt"/>
                        </a:rPr>
                        <a:t>We detected a total of 19 errors for </a:t>
                      </a:r>
                      <a:r>
                        <a:rPr lang="en-US" sz="1200" b="0" dirty="0" err="1">
                          <a:solidFill>
                            <a:schemeClr val="tx1">
                              <a:lumMod val="50000"/>
                            </a:schemeClr>
                          </a:solidFill>
                          <a:latin typeface="+mn-lt"/>
                        </a:rPr>
                        <a:t>Chwapi</a:t>
                      </a:r>
                      <a:r>
                        <a:rPr lang="en-US" sz="1200" b="0" dirty="0">
                          <a:solidFill>
                            <a:schemeClr val="tx1">
                              <a:lumMod val="50000"/>
                            </a:schemeClr>
                          </a:solidFill>
                          <a:latin typeface="+mn-lt"/>
                        </a:rPr>
                        <a:t>, which we will be investigating. As a side note, most of the time an error occurs it is due to communication with </a:t>
                      </a:r>
                      <a:r>
                        <a:rPr lang="en-US" sz="1200" b="0" dirty="0" err="1">
                          <a:solidFill>
                            <a:schemeClr val="tx1">
                              <a:lumMod val="50000"/>
                            </a:schemeClr>
                          </a:solidFill>
                          <a:latin typeface="+mn-lt"/>
                        </a:rPr>
                        <a:t>MyCareNet</a:t>
                      </a:r>
                      <a:r>
                        <a:rPr lang="en-US" sz="1200" b="0" dirty="0">
                          <a:solidFill>
                            <a:schemeClr val="tx1">
                              <a:lumMod val="50000"/>
                            </a:schemeClr>
                          </a:solidFill>
                          <a:latin typeface="+mn-lt"/>
                        </a:rPr>
                        <a:t>. A solution would be for us to re-process them.</a:t>
                      </a:r>
                      <a:endParaRPr lang="en-US" sz="1200" b="0" i="0" u="none" kern="1200" dirty="0">
                        <a:solidFill>
                          <a:schemeClr val="tx1">
                            <a:lumMod val="50000"/>
                          </a:schemeClr>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50000"/>
                            </a:schemeClr>
                          </a:solidFill>
                          <a:latin typeface="+mn-lt"/>
                          <a:ea typeface="+mn-ea"/>
                          <a:cs typeface="+mn-cs"/>
                        </a:rPr>
                        <a:t>RITM0014974</a:t>
                      </a:r>
                      <a:r>
                        <a:rPr lang="en-US" sz="1200" b="1" dirty="0">
                          <a:solidFill>
                            <a:schemeClr val="tx1">
                              <a:lumMod val="50000"/>
                            </a:schemeClr>
                          </a:solidFill>
                          <a:latin typeface="+mn-lt"/>
                        </a:rPr>
                        <a:t> - </a:t>
                      </a:r>
                      <a:r>
                        <a:rPr lang="en-US" sz="1200" b="0" kern="1200" dirty="0">
                          <a:solidFill>
                            <a:schemeClr val="tx1">
                              <a:lumMod val="50000"/>
                            </a:schemeClr>
                          </a:solidFill>
                          <a:latin typeface="+mn-lt"/>
                          <a:ea typeface="+mn-ea"/>
                          <a:cs typeface="+mn-cs"/>
                        </a:rPr>
                        <a:t>Messages are set to ARCHIVED, only if the </a:t>
                      </a:r>
                      <a:r>
                        <a:rPr lang="en-US" sz="1200" b="0" kern="1200" dirty="0" err="1">
                          <a:solidFill>
                            <a:schemeClr val="tx1">
                              <a:lumMod val="50000"/>
                            </a:schemeClr>
                          </a:solidFill>
                          <a:latin typeface="+mn-lt"/>
                          <a:ea typeface="+mn-ea"/>
                          <a:cs typeface="+mn-cs"/>
                        </a:rPr>
                        <a:t>NippinCleanup</a:t>
                      </a:r>
                      <a:r>
                        <a:rPr lang="en-US" sz="1200" b="0" kern="1200" dirty="0">
                          <a:solidFill>
                            <a:schemeClr val="tx1">
                              <a:lumMod val="50000"/>
                            </a:schemeClr>
                          </a:solidFill>
                          <a:latin typeface="+mn-lt"/>
                          <a:ea typeface="+mn-ea"/>
                          <a:cs typeface="+mn-cs"/>
                        </a:rPr>
                        <a:t> table has 0 records. These messages will not be processed and won't receive any attention afterwards.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i="0" u="none" kern="1200" dirty="0" err="1">
                          <a:solidFill>
                            <a:schemeClr val="tx1">
                              <a:lumMod val="50000"/>
                            </a:schemeClr>
                          </a:solidFill>
                          <a:effectLst/>
                          <a:latin typeface="+mn-lt"/>
                          <a:ea typeface="+mn-ea"/>
                          <a:cs typeface="+mn-cs"/>
                        </a:rPr>
                        <a:t>Before</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any</a:t>
                      </a:r>
                      <a:r>
                        <a:rPr lang="fr-BE" sz="1200" b="1" i="0" u="none" kern="1200" dirty="0">
                          <a:solidFill>
                            <a:schemeClr val="tx1">
                              <a:lumMod val="50000"/>
                            </a:schemeClr>
                          </a:solidFill>
                          <a:effectLst/>
                          <a:latin typeface="+mn-lt"/>
                          <a:ea typeface="+mn-ea"/>
                          <a:cs typeface="+mn-cs"/>
                        </a:rPr>
                        <a:t> call </a:t>
                      </a:r>
                      <a:r>
                        <a:rPr lang="fr-BE" sz="1200" b="1" i="0" u="none" kern="1200" dirty="0" err="1">
                          <a:solidFill>
                            <a:schemeClr val="tx1">
                              <a:lumMod val="50000"/>
                            </a:schemeClr>
                          </a:solidFill>
                          <a:effectLst/>
                          <a:latin typeface="+mn-lt"/>
                          <a:ea typeface="+mn-ea"/>
                          <a:cs typeface="+mn-cs"/>
                        </a:rPr>
                        <a:t>is</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scheduled</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we</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would</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indeed</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need</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your</a:t>
                      </a:r>
                      <a:r>
                        <a:rPr lang="fr-BE" sz="1200" b="1" i="0" u="none" kern="1200" dirty="0">
                          <a:solidFill>
                            <a:schemeClr val="tx1">
                              <a:lumMod val="50000"/>
                            </a:schemeClr>
                          </a:solidFill>
                          <a:effectLst/>
                          <a:latin typeface="+mn-lt"/>
                          <a:ea typeface="+mn-ea"/>
                          <a:cs typeface="+mn-cs"/>
                        </a:rPr>
                        <a:t> </a:t>
                      </a:r>
                      <a:r>
                        <a:rPr lang="fr-BE" sz="1200" b="1" i="0" u="none" kern="1200" dirty="0" err="1">
                          <a:solidFill>
                            <a:schemeClr val="tx1">
                              <a:lumMod val="50000"/>
                            </a:schemeClr>
                          </a:solidFill>
                          <a:effectLst/>
                          <a:latin typeface="+mn-lt"/>
                          <a:ea typeface="+mn-ea"/>
                          <a:cs typeface="+mn-cs"/>
                        </a:rPr>
                        <a:t>payload</a:t>
                      </a:r>
                      <a:endParaRPr lang="fr-BE" sz="1200" b="1" i="0" u="none" kern="1200" dirty="0">
                        <a:solidFill>
                          <a:schemeClr val="tx1">
                            <a:lumMod val="50000"/>
                          </a:schemeClr>
                        </a:solidFill>
                        <a:effectLst/>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nvGraphicFramePr>
        <p:xfrm>
          <a:off x="316523" y="1388726"/>
          <a:ext cx="11494476" cy="3362615"/>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98321">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147631">
                <a:tc>
                  <a:txBody>
                    <a:bodyPr/>
                    <a:lstStyle/>
                    <a:p>
                      <a:pPr algn="l"/>
                      <a:r>
                        <a:rPr lang="en-US" sz="1200" dirty="0">
                          <a:solidFill>
                            <a:schemeClr val="tx1"/>
                          </a:solidFill>
                          <a:latin typeface="+mn-lt"/>
                        </a:rPr>
                        <a:t>Jonathan Hooft</a:t>
                      </a:r>
                    </a:p>
                    <a:p>
                      <a:pPr algn="l"/>
                      <a:r>
                        <a:rPr lang="en-US" sz="1200" b="1" dirty="0">
                          <a:solidFill>
                            <a:schemeClr val="tx1"/>
                          </a:solidFill>
                          <a:latin typeface="+mn-lt"/>
                        </a:rPr>
                        <a:t>ZNA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We have received the call to export and import the stable data for BFCR. We have tried to follow the docs pages (https://docs.healthdata.be/documentation/belgian-cystic-fibrosis-registry/retrieve-bcfr-data-local-database-hd4dp-v2). We have not managed to complete the first step. Can you help provide us with some technical support to access the local database so we can extract our CSV.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We also need login credentials for the SFTP server to upload the csv described in step 3.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This is an issue encountered by a number of hospitals. We will investigate internally and subsequently adapt our documentation to be more understandable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The documentation available on DOCs doesn’t cover your particular issue, so will need to make appropriate adaptations.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1147631">
                <a:tc>
                  <a:txBody>
                    <a:bodyPr/>
                    <a:lstStyle/>
                    <a:p>
                      <a:pPr algn="l"/>
                      <a:r>
                        <a:rPr lang="en-US" sz="1200" b="0" dirty="0">
                          <a:solidFill>
                            <a:schemeClr val="tx1"/>
                          </a:solidFill>
                          <a:latin typeface="+mn-lt"/>
                        </a:rPr>
                        <a:t>Thomas Elskens</a:t>
                      </a:r>
                    </a:p>
                    <a:p>
                      <a:pPr algn="l"/>
                      <a:r>
                        <a:rPr lang="en-US" sz="1200" b="1" dirty="0">
                          <a:solidFill>
                            <a:schemeClr val="tx1"/>
                          </a:solidFill>
                          <a:latin typeface="+mn-lt"/>
                        </a:rPr>
                        <a:t>UZB</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BCFR: we also have a ticket open: </a:t>
                      </a:r>
                      <a:r>
                        <a:rPr lang="en-US" sz="1200" b="1" dirty="0">
                          <a:solidFill>
                            <a:schemeClr val="tx1">
                              <a:lumMod val="50000"/>
                            </a:schemeClr>
                          </a:solidFill>
                          <a:latin typeface="+mn-lt"/>
                        </a:rPr>
                        <a:t>INC0213772</a:t>
                      </a:r>
                      <a:r>
                        <a:rPr lang="en-US" sz="1200" dirty="0">
                          <a:solidFill>
                            <a:schemeClr val="tx1">
                              <a:lumMod val="50000"/>
                            </a:schemeClr>
                          </a:solidFill>
                          <a:latin typeface="+mn-lt"/>
                        </a:rPr>
                        <a:t>. Why do we have to re-export data which is already in the UI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As above, this is linked to stable data not being readily available. The export feature is not present in HD4DP2.</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nvGraphicFramePr>
        <p:xfrm>
          <a:off x="316523" y="1388726"/>
          <a:ext cx="11494476" cy="331226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98321">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147631">
                <a:tc>
                  <a:txBody>
                    <a:bodyPr/>
                    <a:lstStyle/>
                    <a:p>
                      <a:pPr algn="l"/>
                      <a:r>
                        <a:rPr lang="en-US" sz="1200" dirty="0">
                          <a:solidFill>
                            <a:schemeClr val="tx1"/>
                          </a:solidFill>
                          <a:latin typeface="+mn-lt"/>
                        </a:rPr>
                        <a:t>Bart De Maeyer</a:t>
                      </a:r>
                    </a:p>
                    <a:p>
                      <a:pPr algn="l"/>
                      <a:r>
                        <a:rPr lang="en-US" sz="1200" b="1" dirty="0">
                          <a:solidFill>
                            <a:schemeClr val="tx1"/>
                          </a:solidFill>
                          <a:latin typeface="+mn-lt"/>
                        </a:rPr>
                        <a:t>UZA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Suggestion for the use of CBB.</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Perhaps it’s already possible to create a CBB for the patient identification.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Currently for the identification of the patient different fields are used in different registers.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For 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latin typeface="+mn-lt"/>
                        </a:rPr>
                        <a:t>HDBP008 </a:t>
                      </a:r>
                      <a:r>
                        <a:rPr lang="en-US" sz="1200" b="0" dirty="0">
                          <a:solidFill>
                            <a:schemeClr val="tx1">
                              <a:lumMod val="50000"/>
                            </a:schemeClr>
                          </a:solidFill>
                          <a:latin typeface="+mn-lt"/>
                        </a:rPr>
                        <a:t>                                           </a:t>
                      </a:r>
                      <a:r>
                        <a:rPr lang="en-US" sz="1200" b="1" dirty="0">
                          <a:solidFill>
                            <a:schemeClr val="tx1">
                              <a:lumMod val="50000"/>
                            </a:schemeClr>
                          </a:solidFill>
                          <a:latin typeface="+mn-lt"/>
                        </a:rPr>
                        <a:t>HDBP0242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CD_PAT_PLC_RESDC                       CD_POSTCODE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CD_PAT_PLC_RESDC_CTRY            CD_CNTRY_RES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CD_PAT_SEX                                      </a:t>
                      </a:r>
                      <a:r>
                        <a:rPr lang="en-US" sz="1200" b="0" dirty="0" err="1">
                          <a:solidFill>
                            <a:schemeClr val="tx1">
                              <a:lumMod val="50000"/>
                            </a:schemeClr>
                          </a:solidFill>
                          <a:latin typeface="+mn-lt"/>
                        </a:rPr>
                        <a:t>CD_PAT_SEX</a:t>
                      </a:r>
                      <a:endParaRPr lang="en-US" sz="1200" b="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                </a:t>
                      </a:r>
                      <a:r>
                        <a:rPr lang="en-US" sz="1200" b="0" dirty="0" err="1">
                          <a:solidFill>
                            <a:schemeClr val="tx1">
                              <a:lumMod val="50000"/>
                            </a:schemeClr>
                          </a:solidFill>
                          <a:latin typeface="+mn-lt"/>
                        </a:rPr>
                        <a:t>codelist</a:t>
                      </a:r>
                      <a:r>
                        <a:rPr lang="en-US" sz="1200" b="0" dirty="0">
                          <a:solidFill>
                            <a:schemeClr val="tx1">
                              <a:lumMod val="50000"/>
                            </a:schemeClr>
                          </a:solidFill>
                          <a:latin typeface="+mn-lt"/>
                        </a:rPr>
                        <a:t> 11                                         </a:t>
                      </a:r>
                      <a:r>
                        <a:rPr lang="en-US" sz="1200" b="0" dirty="0" err="1">
                          <a:solidFill>
                            <a:schemeClr val="tx1">
                              <a:lumMod val="50000"/>
                            </a:schemeClr>
                          </a:solidFill>
                          <a:latin typeface="+mn-lt"/>
                        </a:rPr>
                        <a:t>codelist</a:t>
                      </a:r>
                      <a:r>
                        <a:rPr lang="en-US" sz="1200" b="0" dirty="0">
                          <a:solidFill>
                            <a:schemeClr val="tx1">
                              <a:lumMod val="50000"/>
                            </a:schemeClr>
                          </a:solidFill>
                          <a:latin typeface="+mn-lt"/>
                        </a:rPr>
                        <a:t> 463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                Man                                                   </a:t>
                      </a:r>
                      <a:r>
                        <a:rPr lang="en-US" sz="1200" b="0" dirty="0" err="1">
                          <a:solidFill>
                            <a:schemeClr val="tx1">
                              <a:lumMod val="50000"/>
                            </a:schemeClr>
                          </a:solidFill>
                          <a:latin typeface="+mn-lt"/>
                        </a:rPr>
                        <a:t>man</a:t>
                      </a:r>
                      <a:r>
                        <a:rPr lang="en-US" sz="1200" b="0" dirty="0">
                          <a:solidFill>
                            <a:schemeClr val="tx1">
                              <a:lumMod val="50000"/>
                            </a:schemeClr>
                          </a:solidFill>
                          <a:latin typeface="+mn-lt"/>
                        </a:rPr>
                        <a:t> (without capital)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This makes it difficult to create a generic interface for the S2S API calls. Or at least use the same names in the different registers.</a:t>
                      </a:r>
                      <a:endParaRPr lang="en-US" sz="12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A new CBB for patient identification has been created. It’s worth noting that these new standardized CBBs will be implemented in upcoming projects, not projects already in production.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291269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6D3D-4FBC-0612-90DA-A571887D025D}"/>
              </a:ext>
            </a:extLst>
          </p:cNvPr>
          <p:cNvSpPr>
            <a:spLocks noGrp="1"/>
          </p:cNvSpPr>
          <p:nvPr>
            <p:ph type="title"/>
          </p:nvPr>
        </p:nvSpPr>
        <p:spPr/>
        <p:txBody>
          <a:bodyPr/>
          <a:lstStyle/>
          <a:p>
            <a:r>
              <a:rPr lang="en-IE" dirty="0"/>
              <a:t>OPEN QUESTIONS &amp; ANSWERS</a:t>
            </a:r>
          </a:p>
        </p:txBody>
      </p:sp>
      <p:graphicFrame>
        <p:nvGraphicFramePr>
          <p:cNvPr id="4" name="Table 3">
            <a:extLst>
              <a:ext uri="{FF2B5EF4-FFF2-40B4-BE49-F238E27FC236}">
                <a16:creationId xmlns:a16="http://schemas.microsoft.com/office/drawing/2014/main" id="{F352203A-7AD5-6629-D2A1-B66E3CA6C888}"/>
              </a:ext>
            </a:extLst>
          </p:cNvPr>
          <p:cNvGraphicFramePr>
            <a:graphicFrameLocks noGrp="1"/>
          </p:cNvGraphicFramePr>
          <p:nvPr>
            <p:extLst>
              <p:ext uri="{D42A27DB-BD31-4B8C-83A1-F6EECF244321}">
                <p14:modId xmlns:p14="http://schemas.microsoft.com/office/powerpoint/2010/main" val="2195199740"/>
              </p:ext>
            </p:extLst>
          </p:nvPr>
        </p:nvGraphicFramePr>
        <p:xfrm>
          <a:off x="316523" y="1359230"/>
          <a:ext cx="11494476" cy="3295171"/>
        </p:xfrm>
        <a:graphic>
          <a:graphicData uri="http://schemas.openxmlformats.org/drawingml/2006/table">
            <a:tbl>
              <a:tblPr/>
              <a:tblGrid>
                <a:gridCol w="1553229">
                  <a:extLst>
                    <a:ext uri="{9D8B030D-6E8A-4147-A177-3AD203B41FA5}">
                      <a16:colId xmlns:a16="http://schemas.microsoft.com/office/drawing/2014/main" val="2046094590"/>
                    </a:ext>
                  </a:extLst>
                </a:gridCol>
                <a:gridCol w="6583783">
                  <a:extLst>
                    <a:ext uri="{9D8B030D-6E8A-4147-A177-3AD203B41FA5}">
                      <a16:colId xmlns:a16="http://schemas.microsoft.com/office/drawing/2014/main" val="2643545263"/>
                    </a:ext>
                  </a:extLst>
                </a:gridCol>
                <a:gridCol w="3357464">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897307">
                <a:tc>
                  <a:txBody>
                    <a:bodyPr/>
                    <a:lstStyle/>
                    <a:p>
                      <a:pPr algn="l"/>
                      <a:r>
                        <a:rPr lang="en-US" sz="1200" b="0" dirty="0" err="1">
                          <a:solidFill>
                            <a:schemeClr val="tx1"/>
                          </a:solidFill>
                          <a:latin typeface="+mn-lt"/>
                        </a:rPr>
                        <a:t>Haythem</a:t>
                      </a:r>
                      <a:r>
                        <a:rPr lang="en-US" sz="1200" b="0" dirty="0">
                          <a:solidFill>
                            <a:schemeClr val="tx1"/>
                          </a:solidFill>
                          <a:latin typeface="+mn-lt"/>
                        </a:rPr>
                        <a:t> Ben Salem</a:t>
                      </a:r>
                    </a:p>
                    <a:p>
                      <a:pPr algn="l"/>
                      <a:r>
                        <a:rPr lang="en-US" sz="1200" b="1" dirty="0">
                          <a:solidFill>
                            <a:schemeClr val="tx1"/>
                          </a:solidFill>
                          <a:latin typeface="+mn-lt"/>
                        </a:rPr>
                        <a:t>St Luc</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Could we have updates on those tickets no later than Friday?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INC0213809</a:t>
                      </a:r>
                      <a:r>
                        <a:rPr lang="en-US" sz="1200" dirty="0">
                          <a:solidFill>
                            <a:schemeClr val="tx1"/>
                          </a:solidFill>
                          <a:latin typeface="+mn-lt"/>
                        </a:rPr>
                        <a:t> Defib urgent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INC0213843</a:t>
                      </a:r>
                      <a:r>
                        <a:rPr lang="en-US" sz="1200" dirty="0">
                          <a:solidFill>
                            <a:schemeClr val="tx1"/>
                          </a:solidFill>
                          <a:latin typeface="+mn-lt"/>
                        </a:rPr>
                        <a:t> Spine urgent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INC0213684</a:t>
                      </a:r>
                      <a:r>
                        <a:rPr lang="en-US" sz="1200" dirty="0">
                          <a:solidFill>
                            <a:schemeClr val="tx1"/>
                          </a:solidFill>
                          <a:latin typeface="+mn-lt"/>
                        </a:rPr>
                        <a:t> BCFR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INC0213809 – </a:t>
                      </a:r>
                      <a:r>
                        <a:rPr lang="en-US" sz="1200" b="0" dirty="0">
                          <a:solidFill>
                            <a:schemeClr val="tx1"/>
                          </a:solidFill>
                          <a:latin typeface="+mn-lt"/>
                        </a:rPr>
                        <a:t>The fix will be deployed on Monday.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INC0213843 – </a:t>
                      </a:r>
                      <a:r>
                        <a:rPr lang="en-US" sz="1200" kern="1200" dirty="0">
                          <a:solidFill>
                            <a:schemeClr val="tx1"/>
                          </a:solidFill>
                          <a:latin typeface="+mn-lt"/>
                          <a:ea typeface="+mn-ea"/>
                          <a:cs typeface="+mn-cs"/>
                        </a:rPr>
                        <a:t>We disabled spine surgery registrations for a few days to fix an issue with the business key. The issue is resolved and the end-user can do the validation.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INC0213684 – </a:t>
                      </a:r>
                      <a:r>
                        <a:rPr lang="en-US" sz="1200" b="0" dirty="0">
                          <a:solidFill>
                            <a:schemeClr val="tx1"/>
                          </a:solidFill>
                          <a:latin typeface="+mn-lt"/>
                        </a:rPr>
                        <a:t>There are a number issues which are currently being investigated. Once complete, we’ll update the ticket. </a:t>
                      </a:r>
                      <a:r>
                        <a:rPr lang="en-US" sz="1200" b="0" dirty="0" err="1">
                          <a:solidFill>
                            <a:schemeClr val="tx1"/>
                          </a:solidFill>
                          <a:latin typeface="+mn-lt"/>
                        </a:rPr>
                        <a:t>Akki</a:t>
                      </a:r>
                      <a:r>
                        <a:rPr lang="en-US" sz="1200" b="0" dirty="0">
                          <a:solidFill>
                            <a:schemeClr val="tx1"/>
                          </a:solidFill>
                          <a:latin typeface="+mn-lt"/>
                        </a:rPr>
                        <a:t> will keep you posted.</a:t>
                      </a:r>
                      <a:endParaRPr lang="en-US" sz="1200" b="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897307">
                <a:tc>
                  <a:txBody>
                    <a:bodyPr/>
                    <a:lstStyle/>
                    <a:p>
                      <a:pPr algn="l"/>
                      <a:r>
                        <a:rPr lang="en-US" sz="1200" b="0" dirty="0">
                          <a:solidFill>
                            <a:schemeClr val="tx1"/>
                          </a:solidFill>
                          <a:latin typeface="+mn-lt"/>
                        </a:rPr>
                        <a:t>Erik Vanden Meersch</a:t>
                      </a:r>
                    </a:p>
                    <a:p>
                      <a:pPr algn="l"/>
                      <a:r>
                        <a:rPr lang="en-US" sz="1200" b="1" dirty="0" err="1">
                          <a:solidFill>
                            <a:schemeClr val="tx1"/>
                          </a:solidFill>
                          <a:latin typeface="+mn-lt"/>
                        </a:rPr>
                        <a:t>NexuzHealth</a:t>
                      </a:r>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Could you give some attention to </a:t>
                      </a:r>
                      <a:r>
                        <a:rPr lang="en-US" sz="1200" b="1" dirty="0">
                          <a:solidFill>
                            <a:schemeClr val="tx1"/>
                          </a:solidFill>
                          <a:latin typeface="+mn-lt"/>
                        </a:rPr>
                        <a:t>INC0213852</a:t>
                      </a:r>
                      <a:r>
                        <a:rPr lang="en-US" sz="1200" dirty="0">
                          <a:solidFill>
                            <a:schemeClr val="tx1"/>
                          </a:solidFill>
                          <a:latin typeface="+mn-lt"/>
                        </a:rPr>
                        <a:t> please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Not one of our  hospitals can do spine surgery registrations anymore.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We can not see why.  Nothing changed on our side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See </a:t>
                      </a:r>
                      <a:r>
                        <a:rPr lang="en-US" sz="1200" kern="1200" dirty="0" err="1">
                          <a:solidFill>
                            <a:schemeClr val="tx1"/>
                          </a:solidFill>
                          <a:latin typeface="+mn-lt"/>
                          <a:ea typeface="+mn-ea"/>
                          <a:cs typeface="+mn-cs"/>
                        </a:rPr>
                        <a:t>Haythem’s</a:t>
                      </a:r>
                      <a:r>
                        <a:rPr lang="en-US" sz="1200" kern="1200" dirty="0">
                          <a:solidFill>
                            <a:schemeClr val="tx1"/>
                          </a:solidFill>
                          <a:latin typeface="+mn-lt"/>
                          <a:ea typeface="+mn-ea"/>
                          <a:cs typeface="+mn-cs"/>
                        </a:rPr>
                        <a:t> second ticket response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9281317"/>
                  </a:ext>
                </a:extLst>
              </a:tr>
            </a:tbl>
          </a:graphicData>
        </a:graphic>
      </p:graphicFrame>
    </p:spTree>
    <p:extLst>
      <p:ext uri="{BB962C8B-B14F-4D97-AF65-F5344CB8AC3E}">
        <p14:creationId xmlns:p14="http://schemas.microsoft.com/office/powerpoint/2010/main" val="66801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53169</TotalTime>
  <Words>1007</Words>
  <Application>Microsoft Office PowerPoint</Application>
  <PresentationFormat>Widescreen</PresentationFormat>
  <Paragraphs>116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Open Sans</vt:lpstr>
      <vt:lpstr>Wingdings</vt:lpstr>
      <vt:lpstr>SC_theme</vt:lpstr>
      <vt:lpstr>ICT Info session 05 / 04 / 2024</vt:lpstr>
      <vt:lpstr>CONTENTS</vt:lpstr>
      <vt:lpstr>ANNOUNCEMENTS </vt:lpstr>
      <vt:lpstr>OPEN QUESTIONS </vt:lpstr>
      <vt:lpstr>OPEN QUESTIONS </vt:lpstr>
      <vt:lpstr>OPEN QUESTIONS </vt:lpstr>
      <vt:lpstr>OPEN QUESTIONS &amp; ANSWERS</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1125</cp:revision>
  <dcterms:created xsi:type="dcterms:W3CDTF">2018-09-19T06:42:22Z</dcterms:created>
  <dcterms:modified xsi:type="dcterms:W3CDTF">2024-04-05T07:25:48Z</dcterms:modified>
</cp:coreProperties>
</file>