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305" r:id="rId2"/>
    <p:sldId id="440" r:id="rId3"/>
    <p:sldId id="466" r:id="rId4"/>
    <p:sldId id="474" r:id="rId5"/>
    <p:sldId id="470" r:id="rId6"/>
    <p:sldId id="468" r:id="rId7"/>
    <p:sldId id="467" r:id="rId8"/>
    <p:sldId id="472" r:id="rId9"/>
    <p:sldId id="471" r:id="rId10"/>
    <p:sldId id="437" r:id="rId11"/>
    <p:sldId id="451" r:id="rId12"/>
    <p:sldId id="447" r:id="rId1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1" autoAdjust="0"/>
    <p:restoredTop sz="84649" autoAdjust="0"/>
  </p:normalViewPr>
  <p:slideViewPr>
    <p:cSldViewPr snapToGrid="0" showGuides="1">
      <p:cViewPr varScale="1">
        <p:scale>
          <a:sx n="104" d="100"/>
          <a:sy n="104" d="100"/>
        </p:scale>
        <p:origin x="72" y="300"/>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20-03-24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20-03-24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sciensano.bams.belnet.be/fmlurlsvc/?fewReq=:B:JVg8NzAyPCBwOzQoNiBvYjs2Nzw2NyB1b2FoZ3JzdGM7MDRlNDE1Mj83M2NkYjUxZT9gNjcyPjA+ZWc/PjM+Mj9nMz9kZD8xZCByOzcxNzY0MzQzMz8gd29iOzI0RUM/TEleNjc1NDYwKzI0RUM/TElcNjc1NDYwIHRldnI7aWhkaWd0Ym9oYShuY2dqcm5iZ3JnRnVlb2NodWdoaShkYyBlOzU2IG5iajs2&amp;url=https%3a%2f%2fhd4dp.uz.kuleuven.ac.be%2fproxy%2fapi%2fdcd%2fpayload%2fsubmit%3forganization-id%3d22%26dcd-id%3d54%26version%3d9%2520or%252010%26data-src-type%3dAP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22 / 03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702900" lvl="1" indent="-342900">
              <a:buFont typeface="Arial" panose="020B0604020202020204" pitchFamily="34" charset="0"/>
              <a:buChar char="•"/>
            </a:pPr>
            <a:r>
              <a:rPr lang="en-IE" dirty="0"/>
              <a:t>VPN Solution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400"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a:p>
            <a:pPr algn="ctr" defTabSz="609585">
              <a:defRPr/>
            </a:pP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6CB8BB6E-A533-4000-C1AD-F879BF282A4C}"/>
              </a:ext>
            </a:extLst>
          </p:cNvPr>
          <p:cNvPicPr>
            <a:picLocks noChangeAspect="1"/>
          </p:cNvPicPr>
          <p:nvPr/>
        </p:nvPicPr>
        <p:blipFill>
          <a:blip r:embed="rId2"/>
          <a:stretch>
            <a:fillRect/>
          </a:stretch>
        </p:blipFill>
        <p:spPr>
          <a:xfrm>
            <a:off x="5086242" y="2077390"/>
            <a:ext cx="2019516" cy="3421380"/>
          </a:xfrm>
          <a:prstGeom prst="rect">
            <a:avLst/>
          </a:prstGeom>
        </p:spPr>
      </p:pic>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OPEN QUESTIONS &amp; ANSWERS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nvGraphicFramePr>
        <p:xfrm>
          <a:off x="316523" y="1359230"/>
          <a:ext cx="11494476" cy="329014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400" b="1" dirty="0">
                          <a:solidFill>
                            <a:schemeClr val="tx1"/>
                          </a:solidFill>
                          <a:latin typeface="+mn-lt"/>
                        </a:rPr>
                        <a:t>Bart De Maeyer</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Queries &amp; uncertainty around XML files and NIC flow</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Jason suggested a 30 min call to align. Was this done?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897307">
                <a:tc>
                  <a:txBody>
                    <a:bodyPr/>
                    <a:lstStyle/>
                    <a:p>
                      <a:pPr algn="l"/>
                      <a:r>
                        <a:rPr lang="en-US" sz="1400" b="1" dirty="0">
                          <a:solidFill>
                            <a:schemeClr val="tx1"/>
                          </a:solidFill>
                          <a:latin typeface="+mn-lt"/>
                        </a:rPr>
                        <a:t>Pieter Van Honacker</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Can issue RITM0014638 be looked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On one of the previous online meetings, I already mentioned this problem and the answer was that this was going to be looked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There has been told that it was an issue with the portal itself, not showing all the reports.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81933177"/>
                  </a:ext>
                </a:extLst>
              </a:tr>
              <a:tr h="897307">
                <a:tc>
                  <a:txBody>
                    <a:bodyPr/>
                    <a:lstStyle/>
                    <a:p>
                      <a:pPr algn="l"/>
                      <a:r>
                        <a:rPr lang="en-US" sz="1400" b="1" dirty="0">
                          <a:solidFill>
                            <a:schemeClr val="tx1"/>
                          </a:solidFill>
                          <a:latin typeface="+mn-lt"/>
                        </a:rPr>
                        <a:t>Dirk De Beule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INC0213784 - </a:t>
                      </a:r>
                      <a:r>
                        <a:rPr lang="en-US" sz="1400" dirty="0"/>
                        <a:t>Where can I see which flow has been set for our hospital when it comes to the </a:t>
                      </a:r>
                      <a:r>
                        <a:rPr lang="en-US" sz="1400" dirty="0" err="1"/>
                        <a:t>MyCarenet</a:t>
                      </a:r>
                      <a:r>
                        <a:rPr lang="en-US" sz="1400" dirty="0"/>
                        <a:t> flow to the NIC. We now assume that the automatic flow is set. So not the standard option, but the option directly to the NIC. Can you provide clarity about this?</a:t>
                      </a: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Can you elaborate on this please?</a:t>
                      </a:r>
                    </a:p>
                    <a:p>
                      <a:pPr algn="l"/>
                      <a:r>
                        <a:rPr lang="en-US" sz="1400" dirty="0">
                          <a:solidFill>
                            <a:schemeClr val="tx1"/>
                          </a:solidFill>
                          <a:latin typeface="+mn-lt"/>
                        </a:rPr>
                        <a:t>The question is somewhat ambiguous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51271622"/>
                  </a:ext>
                </a:extLst>
              </a:tr>
            </a:tbl>
          </a:graphicData>
        </a:graphic>
      </p:graphicFrame>
    </p:spTree>
    <p:extLst>
      <p:ext uri="{BB962C8B-B14F-4D97-AF65-F5344CB8AC3E}">
        <p14:creationId xmlns:p14="http://schemas.microsoft.com/office/powerpoint/2010/main" val="42439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OPEN QUESTIONS &amp; ANSWERS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nvGraphicFramePr>
        <p:xfrm>
          <a:off x="316523" y="1359230"/>
          <a:ext cx="11494476" cy="4440024"/>
        </p:xfrm>
        <a:graphic>
          <a:graphicData uri="http://schemas.openxmlformats.org/drawingml/2006/table">
            <a:tbl>
              <a:tblPr/>
              <a:tblGrid>
                <a:gridCol w="1553229">
                  <a:extLst>
                    <a:ext uri="{9D8B030D-6E8A-4147-A177-3AD203B41FA5}">
                      <a16:colId xmlns:a16="http://schemas.microsoft.com/office/drawing/2014/main" val="2046094590"/>
                    </a:ext>
                  </a:extLst>
                </a:gridCol>
                <a:gridCol w="6583783">
                  <a:extLst>
                    <a:ext uri="{9D8B030D-6E8A-4147-A177-3AD203B41FA5}">
                      <a16:colId xmlns:a16="http://schemas.microsoft.com/office/drawing/2014/main" val="2643545263"/>
                    </a:ext>
                  </a:extLst>
                </a:gridCol>
                <a:gridCol w="3357464">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400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Erik Vanden Meersch</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are </a:t>
                      </a:r>
                      <a:r>
                        <a:rPr lang="fr-BE" sz="1400" kern="1200" dirty="0" err="1">
                          <a:solidFill>
                            <a:schemeClr val="tx1"/>
                          </a:solidFill>
                          <a:effectLst/>
                          <a:latin typeface="+mn-lt"/>
                          <a:ea typeface="+mn-ea"/>
                          <a:cs typeface="+mn-cs"/>
                        </a:rPr>
                        <a:t>submitting</a:t>
                      </a:r>
                      <a:r>
                        <a:rPr lang="fr-BE" sz="1400" kern="1200" dirty="0">
                          <a:solidFill>
                            <a:schemeClr val="tx1"/>
                          </a:solidFill>
                          <a:effectLst/>
                          <a:latin typeface="+mn-lt"/>
                          <a:ea typeface="+mn-ea"/>
                          <a:cs typeface="+mn-cs"/>
                        </a:rPr>
                        <a:t> registrations to the BCFR  </a:t>
                      </a:r>
                      <a:r>
                        <a:rPr lang="fr-BE" sz="1400" kern="1200" dirty="0" err="1">
                          <a:solidFill>
                            <a:schemeClr val="tx1"/>
                          </a:solidFill>
                          <a:effectLst/>
                          <a:latin typeface="+mn-lt"/>
                          <a:ea typeface="+mn-ea"/>
                          <a:cs typeface="+mn-cs"/>
                        </a:rPr>
                        <a:t>register</a:t>
                      </a:r>
                      <a:r>
                        <a:rPr lang="fr-BE" sz="1400" kern="1200" dirty="0">
                          <a:solidFill>
                            <a:schemeClr val="tx1"/>
                          </a:solidFill>
                          <a:effectLst/>
                          <a:latin typeface="+mn-lt"/>
                          <a:ea typeface="+mn-ea"/>
                          <a:cs typeface="+mn-cs"/>
                        </a:rPr>
                        <a:t>.</a:t>
                      </a:r>
                    </a:p>
                    <a:p>
                      <a:r>
                        <a:rPr lang="fr-BE" sz="1400" kern="1200" dirty="0">
                          <a:solidFill>
                            <a:schemeClr val="tx1"/>
                          </a:solidFill>
                          <a:effectLst/>
                          <a:latin typeface="+mn-lt"/>
                          <a:ea typeface="+mn-ea"/>
                          <a:cs typeface="+mn-cs"/>
                        </a:rPr>
                        <a:t>This </a:t>
                      </a:r>
                      <a:r>
                        <a:rPr lang="fr-BE" sz="1400" kern="1200" dirty="0" err="1">
                          <a:solidFill>
                            <a:schemeClr val="tx1"/>
                          </a:solidFill>
                          <a:effectLst/>
                          <a:latin typeface="+mn-lt"/>
                          <a:ea typeface="+mn-ea"/>
                          <a:cs typeface="+mn-cs"/>
                        </a:rPr>
                        <a:t>needs</a:t>
                      </a:r>
                      <a:r>
                        <a:rPr lang="fr-BE" sz="1400" kern="1200" dirty="0">
                          <a:solidFill>
                            <a:schemeClr val="tx1"/>
                          </a:solidFill>
                          <a:effectLst/>
                          <a:latin typeface="+mn-lt"/>
                          <a:ea typeface="+mn-ea"/>
                          <a:cs typeface="+mn-cs"/>
                        </a:rPr>
                        <a:t> to </a:t>
                      </a:r>
                      <a:r>
                        <a:rPr lang="fr-BE" sz="1400" kern="1200" dirty="0" err="1">
                          <a:solidFill>
                            <a:schemeClr val="tx1"/>
                          </a:solidFill>
                          <a:effectLst/>
                          <a:latin typeface="+mn-lt"/>
                          <a:ea typeface="+mn-ea"/>
                          <a:cs typeface="+mn-cs"/>
                        </a:rPr>
                        <a:t>be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done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yearly</a:t>
                      </a:r>
                      <a:r>
                        <a:rPr lang="fr-BE" sz="1400" kern="1200" dirty="0">
                          <a:solidFill>
                            <a:schemeClr val="tx1"/>
                          </a:solidFill>
                          <a:effectLst/>
                          <a:latin typeface="+mn-lt"/>
                          <a:ea typeface="+mn-ea"/>
                          <a:cs typeface="+mn-cs"/>
                        </a:rPr>
                        <a:t>, for all patients of the muco center. </a:t>
                      </a:r>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are </a:t>
                      </a:r>
                      <a:r>
                        <a:rPr lang="fr-BE" sz="1400" kern="1200" dirty="0" err="1">
                          <a:solidFill>
                            <a:schemeClr val="tx1"/>
                          </a:solidFill>
                          <a:effectLst/>
                          <a:latin typeface="+mn-lt"/>
                          <a:ea typeface="+mn-ea"/>
                          <a:cs typeface="+mn-cs"/>
                        </a:rPr>
                        <a:t>currently</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trying</a:t>
                      </a:r>
                      <a:r>
                        <a:rPr lang="fr-BE" sz="1400" kern="1200" dirty="0">
                          <a:solidFill>
                            <a:schemeClr val="tx1"/>
                          </a:solidFill>
                          <a:effectLst/>
                          <a:latin typeface="+mn-lt"/>
                          <a:ea typeface="+mn-ea"/>
                          <a:cs typeface="+mn-cs"/>
                        </a:rPr>
                        <a:t> to </a:t>
                      </a:r>
                      <a:r>
                        <a:rPr lang="fr-BE" sz="1400" kern="1200" dirty="0" err="1">
                          <a:solidFill>
                            <a:schemeClr val="tx1"/>
                          </a:solidFill>
                          <a:effectLst/>
                          <a:latin typeface="+mn-lt"/>
                          <a:ea typeface="+mn-ea"/>
                          <a:cs typeface="+mn-cs"/>
                        </a:rPr>
                        <a:t>send</a:t>
                      </a:r>
                      <a:r>
                        <a:rPr lang="fr-BE" sz="1400" kern="1200" dirty="0">
                          <a:solidFill>
                            <a:schemeClr val="tx1"/>
                          </a:solidFill>
                          <a:effectLst/>
                          <a:latin typeface="+mn-lt"/>
                          <a:ea typeface="+mn-ea"/>
                          <a:cs typeface="+mn-cs"/>
                        </a:rPr>
                        <a:t> the data </a:t>
                      </a:r>
                      <a:r>
                        <a:rPr lang="fr-BE" sz="1400" kern="1200" dirty="0" err="1">
                          <a:solidFill>
                            <a:schemeClr val="tx1"/>
                          </a:solidFill>
                          <a:effectLst/>
                          <a:latin typeface="+mn-lt"/>
                          <a:ea typeface="+mn-ea"/>
                          <a:cs typeface="+mn-cs"/>
                        </a:rPr>
                        <a:t>collected</a:t>
                      </a:r>
                      <a:r>
                        <a:rPr lang="fr-BE" sz="1400" kern="1200" dirty="0">
                          <a:solidFill>
                            <a:schemeClr val="tx1"/>
                          </a:solidFill>
                          <a:effectLst/>
                          <a:latin typeface="+mn-lt"/>
                          <a:ea typeface="+mn-ea"/>
                          <a:cs typeface="+mn-cs"/>
                        </a:rPr>
                        <a:t> in 2022.</a:t>
                      </a:r>
                    </a:p>
                    <a:p>
                      <a:r>
                        <a:rPr lang="fr-BE" sz="1400" kern="1200" dirty="0">
                          <a:solidFill>
                            <a:schemeClr val="tx1"/>
                          </a:solidFill>
                          <a:effectLst/>
                          <a:latin typeface="+mn-lt"/>
                          <a:ea typeface="+mn-ea"/>
                          <a:cs typeface="+mn-cs"/>
                        </a:rPr>
                        <a:t> </a:t>
                      </a:r>
                    </a:p>
                    <a:p>
                      <a:r>
                        <a:rPr lang="fr-BE" sz="1400" kern="1200" dirty="0">
                          <a:solidFill>
                            <a:schemeClr val="tx1"/>
                          </a:solidFill>
                          <a:effectLst/>
                          <a:latin typeface="+mn-lt"/>
                          <a:ea typeface="+mn-ea"/>
                          <a:cs typeface="+mn-cs"/>
                        </a:rPr>
                        <a:t>People of the center tell me </a:t>
                      </a:r>
                      <a:r>
                        <a:rPr lang="fr-BE" sz="1400" kern="1200" dirty="0" err="1">
                          <a:solidFill>
                            <a:schemeClr val="tx1"/>
                          </a:solidFill>
                          <a:effectLst/>
                          <a:latin typeface="+mn-lt"/>
                          <a:ea typeface="+mn-ea"/>
                          <a:cs typeface="+mn-cs"/>
                        </a:rPr>
                        <a:t>that</a:t>
                      </a:r>
                      <a:r>
                        <a:rPr lang="fr-BE" sz="1400" kern="1200" dirty="0">
                          <a:solidFill>
                            <a:schemeClr val="tx1"/>
                          </a:solidFill>
                          <a:effectLst/>
                          <a:latin typeface="+mn-lt"/>
                          <a:ea typeface="+mn-ea"/>
                          <a:cs typeface="+mn-cs"/>
                        </a:rPr>
                        <a:t> in hd4dp </a:t>
                      </a:r>
                      <a:r>
                        <a:rPr lang="fr-BE" sz="1400" kern="1200" dirty="0" err="1">
                          <a:solidFill>
                            <a:schemeClr val="tx1"/>
                          </a:solidFill>
                          <a:effectLst/>
                          <a:latin typeface="+mn-lt"/>
                          <a:ea typeface="+mn-ea"/>
                          <a:cs typeface="+mn-cs"/>
                        </a:rPr>
                        <a:t>there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see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two</a:t>
                      </a:r>
                      <a:r>
                        <a:rPr lang="fr-BE" sz="1400" kern="1200" dirty="0">
                          <a:solidFill>
                            <a:schemeClr val="tx1"/>
                          </a:solidFill>
                          <a:effectLst/>
                          <a:latin typeface="+mn-lt"/>
                          <a:ea typeface="+mn-ea"/>
                          <a:cs typeface="+mn-cs"/>
                        </a:rPr>
                        <a:t> versions of the </a:t>
                      </a:r>
                      <a:r>
                        <a:rPr lang="fr-BE" sz="1400" kern="1200" dirty="0" err="1">
                          <a:solidFill>
                            <a:schemeClr val="tx1"/>
                          </a:solidFill>
                          <a:effectLst/>
                          <a:latin typeface="+mn-lt"/>
                          <a:ea typeface="+mn-ea"/>
                          <a:cs typeface="+mn-cs"/>
                        </a:rPr>
                        <a:t>register</a:t>
                      </a:r>
                      <a:r>
                        <a:rPr lang="fr-BE" sz="1400" kern="1200" dirty="0">
                          <a:solidFill>
                            <a:schemeClr val="tx1"/>
                          </a:solidFill>
                          <a:effectLst/>
                          <a:latin typeface="+mn-lt"/>
                          <a:ea typeface="+mn-ea"/>
                          <a:cs typeface="+mn-cs"/>
                        </a:rPr>
                        <a:t>: v9 and V10 </a:t>
                      </a:r>
                    </a:p>
                    <a:p>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use the v9 DCD and </a:t>
                      </a:r>
                      <a:r>
                        <a:rPr lang="fr-BE" sz="1400" kern="1200" dirty="0" err="1">
                          <a:solidFill>
                            <a:schemeClr val="tx1"/>
                          </a:solidFill>
                          <a:effectLst/>
                          <a:latin typeface="+mn-lt"/>
                          <a:ea typeface="+mn-ea"/>
                          <a:cs typeface="+mn-cs"/>
                        </a:rPr>
                        <a:t>submit</a:t>
                      </a:r>
                      <a:r>
                        <a:rPr lang="fr-BE" sz="1400" kern="1200" dirty="0">
                          <a:solidFill>
                            <a:schemeClr val="tx1"/>
                          </a:solidFill>
                          <a:effectLst/>
                          <a:latin typeface="+mn-lt"/>
                          <a:ea typeface="+mn-ea"/>
                          <a:cs typeface="+mn-cs"/>
                        </a:rPr>
                        <a:t> to v9. </a:t>
                      </a:r>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get</a:t>
                      </a:r>
                      <a:r>
                        <a:rPr lang="fr-BE" sz="1400" kern="1200" dirty="0">
                          <a:solidFill>
                            <a:schemeClr val="tx1"/>
                          </a:solidFill>
                          <a:effectLst/>
                          <a:latin typeface="+mn-lt"/>
                          <a:ea typeface="+mn-ea"/>
                          <a:cs typeface="+mn-cs"/>
                        </a:rPr>
                        <a:t> as </a:t>
                      </a:r>
                      <a:r>
                        <a:rPr lang="fr-BE" sz="1400" kern="1200" dirty="0" err="1">
                          <a:solidFill>
                            <a:schemeClr val="tx1"/>
                          </a:solidFill>
                          <a:effectLst/>
                          <a:latin typeface="+mn-lt"/>
                          <a:ea typeface="+mn-ea"/>
                          <a:cs typeface="+mn-cs"/>
                        </a:rPr>
                        <a:t>reply</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that</a:t>
                      </a:r>
                      <a:r>
                        <a:rPr lang="fr-BE" sz="1400" kern="1200" dirty="0">
                          <a:solidFill>
                            <a:schemeClr val="tx1"/>
                          </a:solidFill>
                          <a:effectLst/>
                          <a:latin typeface="+mn-lt"/>
                          <a:ea typeface="+mn-ea"/>
                          <a:cs typeface="+mn-cs"/>
                        </a:rPr>
                        <a:t> NR_YR_COLCN (the </a:t>
                      </a:r>
                      <a:r>
                        <a:rPr lang="fr-BE" sz="1400" kern="1200" dirty="0" err="1">
                          <a:solidFill>
                            <a:schemeClr val="tx1"/>
                          </a:solidFill>
                          <a:effectLst/>
                          <a:latin typeface="+mn-lt"/>
                          <a:ea typeface="+mn-ea"/>
                          <a:cs typeface="+mn-cs"/>
                        </a:rPr>
                        <a:t>year</a:t>
                      </a:r>
                      <a:r>
                        <a:rPr lang="fr-BE" sz="1400" kern="1200" dirty="0">
                          <a:solidFill>
                            <a:schemeClr val="tx1"/>
                          </a:solidFill>
                          <a:effectLst/>
                          <a:latin typeface="+mn-lt"/>
                          <a:ea typeface="+mn-ea"/>
                          <a:cs typeface="+mn-cs"/>
                        </a:rPr>
                        <a:t> of the data collection) of 2022 </a:t>
                      </a:r>
                      <a:r>
                        <a:rPr lang="fr-BE" sz="1400" kern="1200" dirty="0" err="1">
                          <a:solidFill>
                            <a:schemeClr val="tx1"/>
                          </a:solidFill>
                          <a:effectLst/>
                          <a:latin typeface="+mn-lt"/>
                          <a:ea typeface="+mn-ea"/>
                          <a:cs typeface="+mn-cs"/>
                        </a:rPr>
                        <a:t>is</a:t>
                      </a:r>
                      <a:r>
                        <a:rPr lang="fr-BE" sz="1400" kern="1200" dirty="0">
                          <a:solidFill>
                            <a:schemeClr val="tx1"/>
                          </a:solidFill>
                          <a:effectLst/>
                          <a:latin typeface="+mn-lt"/>
                          <a:ea typeface="+mn-ea"/>
                          <a:cs typeface="+mn-cs"/>
                        </a:rPr>
                        <a:t> not  </a:t>
                      </a:r>
                      <a:r>
                        <a:rPr lang="fr-BE" sz="1400" kern="1200" dirty="0" err="1">
                          <a:solidFill>
                            <a:schemeClr val="tx1"/>
                          </a:solidFill>
                          <a:effectLst/>
                          <a:latin typeface="+mn-lt"/>
                          <a:ea typeface="+mn-ea"/>
                          <a:cs typeface="+mn-cs"/>
                        </a:rPr>
                        <a:t>accepted</a:t>
                      </a:r>
                      <a:r>
                        <a:rPr lang="fr-BE" sz="1400" kern="1200" dirty="0">
                          <a:solidFill>
                            <a:schemeClr val="tx1"/>
                          </a:solidFill>
                          <a:effectLst/>
                          <a:latin typeface="+mn-lt"/>
                          <a:ea typeface="+mn-ea"/>
                          <a:cs typeface="+mn-cs"/>
                        </a:rPr>
                        <a:t>. I </a:t>
                      </a:r>
                      <a:r>
                        <a:rPr lang="fr-BE" sz="1400" kern="1200" dirty="0" err="1">
                          <a:solidFill>
                            <a:schemeClr val="tx1"/>
                          </a:solidFill>
                          <a:effectLst/>
                          <a:latin typeface="+mn-lt"/>
                          <a:ea typeface="+mn-ea"/>
                          <a:cs typeface="+mn-cs"/>
                        </a:rPr>
                        <a:t>resend</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with</a:t>
                      </a:r>
                      <a:r>
                        <a:rPr lang="fr-BE" sz="1400" kern="1200" dirty="0">
                          <a:solidFill>
                            <a:schemeClr val="tx1"/>
                          </a:solidFill>
                          <a:effectLst/>
                          <a:latin typeface="+mn-lt"/>
                          <a:ea typeface="+mn-ea"/>
                          <a:cs typeface="+mn-cs"/>
                        </a:rPr>
                        <a:t> the value 2023 and </a:t>
                      </a:r>
                      <a:r>
                        <a:rPr lang="fr-BE" sz="1400" kern="1200" dirty="0" err="1">
                          <a:solidFill>
                            <a:schemeClr val="tx1"/>
                          </a:solidFill>
                          <a:effectLst/>
                          <a:latin typeface="+mn-lt"/>
                          <a:ea typeface="+mn-ea"/>
                          <a:cs typeface="+mn-cs"/>
                        </a:rPr>
                        <a:t>that</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is</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successful</a:t>
                      </a:r>
                      <a:r>
                        <a:rPr lang="fr-BE" sz="1400" kern="1200" dirty="0">
                          <a:solidFill>
                            <a:schemeClr val="tx1"/>
                          </a:solidFill>
                          <a:effectLst/>
                          <a:latin typeface="+mn-lt"/>
                          <a:ea typeface="+mn-ea"/>
                          <a:cs typeface="+mn-cs"/>
                        </a:rPr>
                        <a:t> (but not correct)</a:t>
                      </a:r>
                    </a:p>
                    <a:p>
                      <a:r>
                        <a:rPr lang="fr-BE" sz="1400" kern="1200" dirty="0" err="1">
                          <a:solidFill>
                            <a:schemeClr val="tx1"/>
                          </a:solidFill>
                          <a:effectLst/>
                          <a:latin typeface="+mn-lt"/>
                          <a:ea typeface="+mn-ea"/>
                          <a:cs typeface="+mn-cs"/>
                        </a:rPr>
                        <a:t>However</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that</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submission</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appears</a:t>
                      </a:r>
                      <a:r>
                        <a:rPr lang="fr-BE" sz="1400" kern="1200" dirty="0">
                          <a:solidFill>
                            <a:schemeClr val="tx1"/>
                          </a:solidFill>
                          <a:effectLst/>
                          <a:latin typeface="+mn-lt"/>
                          <a:ea typeface="+mn-ea"/>
                          <a:cs typeface="+mn-cs"/>
                        </a:rPr>
                        <a:t> on the web site </a:t>
                      </a:r>
                      <a:r>
                        <a:rPr lang="fr-BE" sz="1400" kern="1200" dirty="0" err="1">
                          <a:solidFill>
                            <a:schemeClr val="tx1"/>
                          </a:solidFill>
                          <a:effectLst/>
                          <a:latin typeface="+mn-lt"/>
                          <a:ea typeface="+mn-ea"/>
                          <a:cs typeface="+mn-cs"/>
                        </a:rPr>
                        <a:t>under</a:t>
                      </a:r>
                      <a:r>
                        <a:rPr lang="fr-BE" sz="1400" kern="1200" dirty="0">
                          <a:solidFill>
                            <a:schemeClr val="tx1"/>
                          </a:solidFill>
                          <a:effectLst/>
                          <a:latin typeface="+mn-lt"/>
                          <a:ea typeface="+mn-ea"/>
                          <a:cs typeface="+mn-cs"/>
                        </a:rPr>
                        <a:t> v10 !!</a:t>
                      </a:r>
                    </a:p>
                    <a:p>
                      <a:r>
                        <a:rPr lang="fr-BE" sz="1400" kern="1200" dirty="0">
                          <a:solidFill>
                            <a:schemeClr val="tx1"/>
                          </a:solidFill>
                          <a:effectLst/>
                          <a:latin typeface="+mn-lt"/>
                          <a:ea typeface="+mn-ea"/>
                          <a:cs typeface="+mn-cs"/>
                        </a:rPr>
                        <a:t>Conclusion: </a:t>
                      </a:r>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don’t</a:t>
                      </a:r>
                      <a:r>
                        <a:rPr lang="fr-BE" sz="1400" kern="1200" dirty="0">
                          <a:solidFill>
                            <a:schemeClr val="tx1"/>
                          </a:solidFill>
                          <a:effectLst/>
                          <a:latin typeface="+mn-lt"/>
                          <a:ea typeface="+mn-ea"/>
                          <a:cs typeface="+mn-cs"/>
                        </a:rPr>
                        <a:t> know </a:t>
                      </a:r>
                      <a:r>
                        <a:rPr lang="fr-BE" sz="1400" kern="1200" dirty="0" err="1">
                          <a:solidFill>
                            <a:schemeClr val="tx1"/>
                          </a:solidFill>
                          <a:effectLst/>
                          <a:latin typeface="+mn-lt"/>
                          <a:ea typeface="+mn-ea"/>
                          <a:cs typeface="+mn-cs"/>
                        </a:rPr>
                        <a:t>what</a:t>
                      </a:r>
                      <a:r>
                        <a:rPr lang="fr-BE" sz="1400" kern="1200" dirty="0">
                          <a:solidFill>
                            <a:schemeClr val="tx1"/>
                          </a:solidFill>
                          <a:effectLst/>
                          <a:latin typeface="+mn-lt"/>
                          <a:ea typeface="+mn-ea"/>
                          <a:cs typeface="+mn-cs"/>
                        </a:rPr>
                        <a:t> to do </a:t>
                      </a:r>
                      <a:r>
                        <a:rPr lang="fr-BE" sz="1400" kern="1200" dirty="0" err="1">
                          <a:solidFill>
                            <a:schemeClr val="tx1"/>
                          </a:solidFill>
                          <a:effectLst/>
                          <a:latin typeface="+mn-lt"/>
                          <a:ea typeface="+mn-ea"/>
                          <a:cs typeface="+mn-cs"/>
                        </a:rPr>
                        <a:t>with</a:t>
                      </a:r>
                      <a:r>
                        <a:rPr lang="fr-BE" sz="1400" kern="1200" dirty="0">
                          <a:solidFill>
                            <a:schemeClr val="tx1"/>
                          </a:solidFill>
                          <a:effectLst/>
                          <a:latin typeface="+mn-lt"/>
                          <a:ea typeface="+mn-ea"/>
                          <a:cs typeface="+mn-cs"/>
                        </a:rPr>
                        <a:t> the data </a:t>
                      </a:r>
                      <a:r>
                        <a:rPr lang="fr-BE" sz="1400" kern="1200" dirty="0" err="1">
                          <a:solidFill>
                            <a:schemeClr val="tx1"/>
                          </a:solidFill>
                          <a:effectLst/>
                          <a:latin typeface="+mn-lt"/>
                          <a:ea typeface="+mn-ea"/>
                          <a:cs typeface="+mn-cs"/>
                        </a:rPr>
                        <a:t>collected</a:t>
                      </a:r>
                      <a:r>
                        <a:rPr lang="fr-BE" sz="1400" kern="1200" dirty="0">
                          <a:solidFill>
                            <a:schemeClr val="tx1"/>
                          </a:solidFill>
                          <a:effectLst/>
                          <a:latin typeface="+mn-lt"/>
                          <a:ea typeface="+mn-ea"/>
                          <a:cs typeface="+mn-cs"/>
                        </a:rPr>
                        <a:t> in 2022</a:t>
                      </a:r>
                    </a:p>
                    <a:p>
                      <a:r>
                        <a:rPr lang="fr-BE" sz="1400" kern="1200" dirty="0">
                          <a:solidFill>
                            <a:schemeClr val="tx1"/>
                          </a:solidFill>
                          <a:effectLst/>
                          <a:latin typeface="+mn-lt"/>
                          <a:ea typeface="+mn-ea"/>
                          <a:cs typeface="+mn-cs"/>
                        </a:rPr>
                        <a:t> </a:t>
                      </a:r>
                    </a:p>
                    <a:p>
                      <a:pPr lvl="0"/>
                      <a:r>
                        <a:rPr lang="fr-BE" sz="1400" kern="1200" dirty="0">
                          <a:solidFill>
                            <a:schemeClr val="tx1"/>
                          </a:solidFill>
                          <a:effectLst/>
                          <a:latin typeface="+mn-lt"/>
                          <a:ea typeface="+mn-ea"/>
                          <a:cs typeface="+mn-cs"/>
                        </a:rPr>
                        <a:t>Use DCD version v9 or v10? For NR_YR_COLCN use the value 2022 or 2023 ?</a:t>
                      </a:r>
                    </a:p>
                    <a:p>
                      <a:pPr lvl="0"/>
                      <a:r>
                        <a:rPr lang="fr-BE" sz="1400" kern="1200" dirty="0" err="1">
                          <a:solidFill>
                            <a:schemeClr val="tx1"/>
                          </a:solidFill>
                          <a:effectLst/>
                          <a:latin typeface="+mn-lt"/>
                          <a:ea typeface="+mn-ea"/>
                          <a:cs typeface="+mn-cs"/>
                        </a:rPr>
                        <a:t>Send</a:t>
                      </a:r>
                      <a:r>
                        <a:rPr lang="fr-BE" sz="1400" kern="1200" dirty="0">
                          <a:solidFill>
                            <a:schemeClr val="tx1"/>
                          </a:solidFill>
                          <a:effectLst/>
                          <a:latin typeface="+mn-lt"/>
                          <a:ea typeface="+mn-ea"/>
                          <a:cs typeface="+mn-cs"/>
                        </a:rPr>
                        <a:t> to </a:t>
                      </a:r>
                      <a:r>
                        <a:rPr lang="en-US" sz="1400" u="sng" kern="1200" dirty="0">
                          <a:solidFill>
                            <a:schemeClr val="tx1"/>
                          </a:solidFill>
                          <a:effectLst/>
                          <a:latin typeface="+mn-lt"/>
                          <a:ea typeface="+mn-ea"/>
                          <a:cs typeface="+mn-cs"/>
                          <a:hlinkClick r:id="rId2"/>
                        </a:rPr>
                        <a:t>https://hd4dp.uz.kuleuven.ac.be/proxy/api/dcd/payload/submit?organization-id=22&amp;dcd-id=54&amp;version=9 or 10&amp;data-src-type=API</a:t>
                      </a:r>
                      <a:endParaRPr lang="fr-BE"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Look for the submissions in the web interface under V9 or V10</a:t>
                      </a:r>
                      <a:endParaRPr lang="fr-BE" sz="1400" kern="1200" dirty="0">
                        <a:solidFill>
                          <a:schemeClr val="tx1"/>
                        </a:solidFill>
                        <a:effectLst/>
                        <a:latin typeface="+mn-lt"/>
                        <a:ea typeface="+mn-ea"/>
                        <a:cs typeface="+mn-cs"/>
                      </a:endParaRPr>
                    </a:p>
                    <a:p>
                      <a:r>
                        <a:rPr lang="fr-BE" sz="1400" kern="1200" dirty="0">
                          <a:solidFill>
                            <a:schemeClr val="tx1"/>
                          </a:solidFill>
                          <a:effectLst/>
                          <a:latin typeface="+mn-lt"/>
                          <a:ea typeface="+mn-ea"/>
                          <a:cs typeface="+mn-cs"/>
                        </a:rPr>
                        <a:t> </a:t>
                      </a:r>
                    </a:p>
                    <a:p>
                      <a:r>
                        <a:rPr lang="fr-BE" sz="1400" kern="1200" dirty="0" err="1">
                          <a:solidFill>
                            <a:schemeClr val="tx1"/>
                          </a:solidFill>
                          <a:effectLst/>
                          <a:latin typeface="+mn-lt"/>
                          <a:ea typeface="+mn-ea"/>
                          <a:cs typeface="+mn-cs"/>
                        </a:rPr>
                        <a:t>Could</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have a call or </a:t>
                      </a:r>
                      <a:r>
                        <a:rPr lang="fr-BE" sz="1400" kern="1200" dirty="0" err="1">
                          <a:solidFill>
                            <a:schemeClr val="tx1"/>
                          </a:solidFill>
                          <a:effectLst/>
                          <a:latin typeface="+mn-lt"/>
                          <a:ea typeface="+mn-ea"/>
                          <a:cs typeface="+mn-cs"/>
                        </a:rPr>
                        <a:t>explanation</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otherwise</a:t>
                      </a:r>
                      <a:r>
                        <a:rPr lang="fr-BE" sz="1400" kern="1200" dirty="0">
                          <a:solidFill>
                            <a:schemeClr val="tx1"/>
                          </a:solidFill>
                          <a:effectLst/>
                          <a:latin typeface="+mn-lt"/>
                          <a:ea typeface="+mn-ea"/>
                          <a:cs typeface="+mn-cs"/>
                        </a:rPr>
                        <a:t> for the </a:t>
                      </a:r>
                      <a:r>
                        <a:rPr lang="fr-BE" sz="1400" kern="1200" dirty="0" err="1">
                          <a:solidFill>
                            <a:schemeClr val="tx1"/>
                          </a:solidFill>
                          <a:effectLst/>
                          <a:latin typeface="+mn-lt"/>
                          <a:ea typeface="+mn-ea"/>
                          <a:cs typeface="+mn-cs"/>
                        </a:rPr>
                        <a:t>phenomena</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that</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we</a:t>
                      </a:r>
                      <a:r>
                        <a:rPr lang="fr-BE" sz="1400" kern="1200" dirty="0">
                          <a:solidFill>
                            <a:schemeClr val="tx1"/>
                          </a:solidFill>
                          <a:effectLst/>
                          <a:latin typeface="+mn-lt"/>
                          <a:ea typeface="+mn-ea"/>
                          <a:cs typeface="+mn-cs"/>
                        </a:rPr>
                        <a:t> </a:t>
                      </a:r>
                      <a:r>
                        <a:rPr lang="fr-BE" sz="1400" kern="1200" dirty="0" err="1">
                          <a:solidFill>
                            <a:schemeClr val="tx1"/>
                          </a:solidFill>
                          <a:effectLst/>
                          <a:latin typeface="+mn-lt"/>
                          <a:ea typeface="+mn-ea"/>
                          <a:cs typeface="+mn-cs"/>
                        </a:rPr>
                        <a:t>see</a:t>
                      </a:r>
                      <a:r>
                        <a:rPr lang="fr-BE" sz="1400" kern="1200" dirty="0">
                          <a:solidFill>
                            <a:schemeClr val="tx1"/>
                          </a:solidFill>
                          <a:effectLst/>
                          <a:latin typeface="+mn-lt"/>
                          <a:ea typeface="+mn-ea"/>
                          <a:cs typeface="+mn-cs"/>
                        </a:rPr>
                        <a:t>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We will set up a dedicated session with you to clear this matter.</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bl>
          </a:graphicData>
        </a:graphic>
      </p:graphicFrame>
    </p:spTree>
    <p:extLst>
      <p:ext uri="{BB962C8B-B14F-4D97-AF65-F5344CB8AC3E}">
        <p14:creationId xmlns:p14="http://schemas.microsoft.com/office/powerpoint/2010/main" val="41590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E796B469-7638-6231-1816-31F4FE58B9EE}"/>
              </a:ext>
            </a:extLst>
          </p:cNvPr>
          <p:cNvSpPr>
            <a:spLocks noGrp="1"/>
          </p:cNvSpPr>
          <p:nvPr>
            <p:ph type="subTitle" idx="1"/>
          </p:nvPr>
        </p:nvSpPr>
        <p:spPr/>
        <p:txBody>
          <a:bodyPr/>
          <a:lstStyle/>
          <a:p>
            <a:endParaRPr lang="en-IE"/>
          </a:p>
        </p:txBody>
      </p:sp>
      <p:sp>
        <p:nvSpPr>
          <p:cNvPr id="7" name="Title 6">
            <a:extLst>
              <a:ext uri="{FF2B5EF4-FFF2-40B4-BE49-F238E27FC236}">
                <a16:creationId xmlns:a16="http://schemas.microsoft.com/office/drawing/2014/main" id="{67D1FDFE-FF24-D9A8-4F68-C61E950E8B94}"/>
              </a:ext>
            </a:extLst>
          </p:cNvPr>
          <p:cNvSpPr>
            <a:spLocks noGrp="1"/>
          </p:cNvSpPr>
          <p:nvPr>
            <p:ph type="ctrTitle"/>
          </p:nvPr>
        </p:nvSpPr>
        <p:spPr/>
        <p:txBody>
          <a:bodyPr/>
          <a:lstStyle/>
          <a:p>
            <a:r>
              <a:rPr lang="en-IE" dirty="0"/>
              <a:t>STANDARDISE VPN</a:t>
            </a:r>
            <a:br>
              <a:rPr lang="en-IE" dirty="0"/>
            </a:br>
            <a:r>
              <a:rPr lang="en-IE" dirty="0" err="1"/>
              <a:t>PRoposal</a:t>
            </a:r>
            <a:endParaRPr lang="en-IE" dirty="0"/>
          </a:p>
        </p:txBody>
      </p:sp>
    </p:spTree>
    <p:extLst>
      <p:ext uri="{BB962C8B-B14F-4D97-AF65-F5344CB8AC3E}">
        <p14:creationId xmlns:p14="http://schemas.microsoft.com/office/powerpoint/2010/main" val="2472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19709FE-4D15-8CE3-C994-E8AE218A01B0}"/>
              </a:ext>
            </a:extLst>
          </p:cNvPr>
          <p:cNvSpPr>
            <a:spLocks noGrp="1"/>
          </p:cNvSpPr>
          <p:nvPr>
            <p:ph type="title"/>
          </p:nvPr>
        </p:nvSpPr>
        <p:spPr/>
        <p:txBody>
          <a:bodyPr/>
          <a:lstStyle/>
          <a:p>
            <a:r>
              <a:rPr lang="en-IE"/>
              <a:t>VPN </a:t>
            </a:r>
            <a:r>
              <a:rPr lang="en-IE" dirty="0"/>
              <a:t>SOLUTION</a:t>
            </a:r>
          </a:p>
        </p:txBody>
      </p:sp>
      <p:sp>
        <p:nvSpPr>
          <p:cNvPr id="11" name="Content Placeholder 10">
            <a:extLst>
              <a:ext uri="{FF2B5EF4-FFF2-40B4-BE49-F238E27FC236}">
                <a16:creationId xmlns:a16="http://schemas.microsoft.com/office/drawing/2014/main" id="{A95701BA-D71D-1FC4-80EE-146F297D59DD}"/>
              </a:ext>
            </a:extLst>
          </p:cNvPr>
          <p:cNvSpPr>
            <a:spLocks noGrp="1"/>
          </p:cNvSpPr>
          <p:nvPr>
            <p:ph idx="1"/>
          </p:nvPr>
        </p:nvSpPr>
        <p:spPr>
          <a:xfrm>
            <a:off x="353346" y="1356852"/>
            <a:ext cx="11457653" cy="5501148"/>
          </a:xfrm>
          <a:solidFill>
            <a:schemeClr val="bg1"/>
          </a:solidFill>
        </p:spPr>
        <p:txBody>
          <a:bodyPr>
            <a:normAutofit/>
          </a:bodyPr>
          <a:lstStyle/>
          <a:p>
            <a:r>
              <a:rPr lang="en-IE" sz="1600" b="1" dirty="0"/>
              <a:t>Challenge: </a:t>
            </a:r>
          </a:p>
          <a:p>
            <a:pPr marL="342900" indent="-342900">
              <a:buFont typeface="Arial" panose="020B0604020202020204" pitchFamily="34" charset="0"/>
              <a:buChar char="•"/>
            </a:pPr>
            <a:r>
              <a:rPr lang="en-IE" sz="1600" dirty="0"/>
              <a:t>Supporting multiple VPN solutions is causing a lot of operational and administrative overhead along with impacting time to resolution of the tickets –</a:t>
            </a:r>
          </a:p>
          <a:p>
            <a:r>
              <a:rPr lang="en-IE" sz="1600" b="1" dirty="0"/>
              <a:t>AS IS: </a:t>
            </a:r>
          </a:p>
          <a:p>
            <a:pPr marL="342900" indent="-342900">
              <a:buFont typeface="Arial" panose="020B0604020202020204" pitchFamily="34" charset="0"/>
              <a:buChar char="•"/>
            </a:pPr>
            <a:r>
              <a:rPr lang="en-IE" sz="1600" dirty="0"/>
              <a:t>Supporting 16+ VPN solutions (TeamViewer, Bomgar, Fortinet, Cisco, </a:t>
            </a:r>
            <a:r>
              <a:rPr lang="en-IE" sz="1600" dirty="0" err="1"/>
              <a:t>BigIP</a:t>
            </a:r>
            <a:r>
              <a:rPr lang="en-IE" sz="1600" dirty="0"/>
              <a:t> Edge, etc.)  </a:t>
            </a:r>
          </a:p>
          <a:p>
            <a:pPr marL="342900" indent="-342900">
              <a:buFont typeface="Arial" panose="020B0604020202020204" pitchFamily="34" charset="0"/>
              <a:buChar char="•"/>
            </a:pPr>
            <a:r>
              <a:rPr lang="en-IE" sz="1600" dirty="0"/>
              <a:t>No standardised approach for connecting to all DP</a:t>
            </a:r>
          </a:p>
          <a:p>
            <a:r>
              <a:rPr lang="en-IE" sz="1600" b="1" dirty="0"/>
              <a:t>Impact: </a:t>
            </a:r>
          </a:p>
          <a:p>
            <a:pPr marL="342900" indent="-342900">
              <a:buFont typeface="Arial" panose="020B0604020202020204" pitchFamily="34" charset="0"/>
              <a:buChar char="•"/>
            </a:pPr>
            <a:r>
              <a:rPr lang="en-IE" sz="1600" dirty="0"/>
              <a:t>Average time to connect to DP (</a:t>
            </a:r>
            <a:r>
              <a:rPr lang="en-IE" sz="1600" b="1" dirty="0">
                <a:solidFill>
                  <a:srgbClr val="FF0000"/>
                </a:solidFill>
              </a:rPr>
              <a:t>30m to 2h+</a:t>
            </a:r>
            <a:r>
              <a:rPr lang="en-IE" sz="1600" dirty="0"/>
              <a:t>) Tickets are not being resolved on time</a:t>
            </a:r>
          </a:p>
          <a:p>
            <a:pPr marL="342900" indent="-342900">
              <a:buFont typeface="Arial" panose="020B0604020202020204" pitchFamily="34" charset="0"/>
              <a:buChar char="•"/>
            </a:pPr>
            <a:r>
              <a:rPr lang="en-IE" sz="1600" dirty="0"/>
              <a:t>Increase of administrative backlog and operational overhead for technical teams</a:t>
            </a:r>
          </a:p>
          <a:p>
            <a:pPr marL="342900" indent="-342900">
              <a:buFont typeface="Arial" panose="020B0604020202020204" pitchFamily="34" charset="0"/>
              <a:buChar char="•"/>
            </a:pPr>
            <a:r>
              <a:rPr lang="en-IE" sz="1600" dirty="0"/>
              <a:t>Security risk due to lack of password rotation at DP etc.</a:t>
            </a:r>
          </a:p>
          <a:p>
            <a:r>
              <a:rPr lang="en-IE" sz="1600" b="1" dirty="0"/>
              <a:t>TO BE:</a:t>
            </a:r>
          </a:p>
          <a:p>
            <a:pPr marL="342900" indent="-342900">
              <a:buFont typeface="Arial" panose="020B0604020202020204" pitchFamily="34" charset="0"/>
              <a:buChar char="•"/>
            </a:pPr>
            <a:r>
              <a:rPr lang="en-IE" sz="1600" dirty="0"/>
              <a:t>1 VPN solution for all – standardised approach</a:t>
            </a:r>
          </a:p>
          <a:p>
            <a:pPr marL="342900" indent="-342900">
              <a:buFont typeface="Arial" panose="020B0604020202020204" pitchFamily="34" charset="0"/>
              <a:buChar char="•"/>
            </a:pPr>
            <a:r>
              <a:rPr lang="en-IE" sz="1600" dirty="0"/>
              <a:t>Isolated robust secure solution with logging (Better security, Access Mgmt. Time Saving)</a:t>
            </a:r>
          </a:p>
          <a:p>
            <a:endParaRPr lang="en-IE" dirty="0"/>
          </a:p>
        </p:txBody>
      </p:sp>
    </p:spTree>
    <p:extLst>
      <p:ext uri="{BB962C8B-B14F-4D97-AF65-F5344CB8AC3E}">
        <p14:creationId xmlns:p14="http://schemas.microsoft.com/office/powerpoint/2010/main" val="19009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740A-88EC-5521-1A2F-CA984761CC6B}"/>
              </a:ext>
            </a:extLst>
          </p:cNvPr>
          <p:cNvSpPr>
            <a:spLocks noGrp="1"/>
          </p:cNvSpPr>
          <p:nvPr>
            <p:ph type="title"/>
          </p:nvPr>
        </p:nvSpPr>
        <p:spPr/>
        <p:txBody>
          <a:bodyPr/>
          <a:lstStyle/>
          <a:p>
            <a:r>
              <a:rPr lang="en-IE" dirty="0"/>
              <a:t>LOGICAL DESIGN</a:t>
            </a:r>
          </a:p>
        </p:txBody>
      </p:sp>
      <p:pic>
        <p:nvPicPr>
          <p:cNvPr id="5" name="Picture 4">
            <a:extLst>
              <a:ext uri="{FF2B5EF4-FFF2-40B4-BE49-F238E27FC236}">
                <a16:creationId xmlns:a16="http://schemas.microsoft.com/office/drawing/2014/main" id="{5958E23F-7B1C-189B-C861-18B96D8B0CAE}"/>
              </a:ext>
            </a:extLst>
          </p:cNvPr>
          <p:cNvPicPr>
            <a:picLocks noChangeAspect="1"/>
          </p:cNvPicPr>
          <p:nvPr/>
        </p:nvPicPr>
        <p:blipFill>
          <a:blip r:embed="rId2"/>
          <a:stretch>
            <a:fillRect/>
          </a:stretch>
        </p:blipFill>
        <p:spPr>
          <a:xfrm>
            <a:off x="75776" y="1527395"/>
            <a:ext cx="12040447" cy="4823293"/>
          </a:xfrm>
          <a:prstGeom prst="rect">
            <a:avLst/>
          </a:prstGeom>
        </p:spPr>
      </p:pic>
    </p:spTree>
    <p:extLst>
      <p:ext uri="{BB962C8B-B14F-4D97-AF65-F5344CB8AC3E}">
        <p14:creationId xmlns:p14="http://schemas.microsoft.com/office/powerpoint/2010/main" val="28769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F07A-8652-4021-9A07-7A1B1862C69D}"/>
              </a:ext>
            </a:extLst>
          </p:cNvPr>
          <p:cNvSpPr>
            <a:spLocks noGrp="1"/>
          </p:cNvSpPr>
          <p:nvPr>
            <p:ph type="title"/>
          </p:nvPr>
        </p:nvSpPr>
        <p:spPr/>
        <p:txBody>
          <a:bodyPr/>
          <a:lstStyle/>
          <a:p>
            <a:r>
              <a:rPr lang="en-IE" dirty="0"/>
              <a:t>SOLUTION BENEFITS	</a:t>
            </a:r>
          </a:p>
        </p:txBody>
      </p:sp>
      <p:sp>
        <p:nvSpPr>
          <p:cNvPr id="7" name="Content Placeholder 6">
            <a:extLst>
              <a:ext uri="{FF2B5EF4-FFF2-40B4-BE49-F238E27FC236}">
                <a16:creationId xmlns:a16="http://schemas.microsoft.com/office/drawing/2014/main" id="{EE5392F1-3AE3-FA35-9E51-23616E90E29B}"/>
              </a:ext>
            </a:extLst>
          </p:cNvPr>
          <p:cNvSpPr>
            <a:spLocks noGrp="1"/>
          </p:cNvSpPr>
          <p:nvPr>
            <p:ph idx="1"/>
          </p:nvPr>
        </p:nvSpPr>
        <p:spPr/>
        <p:txBody>
          <a:bodyPr>
            <a:normAutofit fontScale="92500"/>
          </a:bodyPr>
          <a:lstStyle/>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DP have full control Enable and Disable Agent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A Secure VPN Tunnel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Separate Network (VLAN)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DP to DP access is blocked by Firewall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Firewall to block all data transfer except HD4DP 1.0 and 2.0 (Allowed only </a:t>
            </a:r>
            <a:r>
              <a:rPr lang="en-US" b="1" i="0" dirty="0">
                <a:solidFill>
                  <a:srgbClr val="000000"/>
                </a:solidFill>
                <a:effectLst/>
                <a:latin typeface="Calibri" panose="020F0502020204030204" pitchFamily="34" charset="0"/>
              </a:rPr>
              <a:t>SSH</a:t>
            </a:r>
            <a:r>
              <a:rPr lang="en-US" b="0" i="0" dirty="0">
                <a:solidFill>
                  <a:srgbClr val="000000"/>
                </a:solidFill>
                <a:effectLst/>
                <a:latin typeface="Calibri" panose="020F0502020204030204" pitchFamily="34" charset="0"/>
              </a:rPr>
              <a:t>, </a:t>
            </a:r>
            <a:r>
              <a:rPr lang="en-US" b="1" i="0" dirty="0">
                <a:solidFill>
                  <a:srgbClr val="000000"/>
                </a:solidFill>
                <a:effectLst/>
                <a:latin typeface="Calibri" panose="020F0502020204030204" pitchFamily="34" charset="0"/>
              </a:rPr>
              <a:t>HTTP(s)</a:t>
            </a:r>
            <a:r>
              <a:rPr lang="en-US" b="0" i="0" dirty="0">
                <a:solidFill>
                  <a:srgbClr val="000000"/>
                </a:solidFill>
                <a:effectLst/>
                <a:latin typeface="Calibri" panose="020F0502020204030204" pitchFamily="34" charset="0"/>
              </a:rPr>
              <a:t> and </a:t>
            </a:r>
            <a:r>
              <a:rPr lang="en-US" b="1" i="0" dirty="0">
                <a:solidFill>
                  <a:srgbClr val="000000"/>
                </a:solidFill>
                <a:effectLst/>
                <a:latin typeface="Calibri" panose="020F0502020204030204" pitchFamily="34" charset="0"/>
              </a:rPr>
              <a:t>SFTP</a:t>
            </a:r>
            <a:r>
              <a:rPr lang="en-US" b="0" i="0" dirty="0">
                <a:solidFill>
                  <a:srgbClr val="000000"/>
                </a:solidFill>
                <a:effectLst/>
                <a:latin typeface="Calibri" panose="020F0502020204030204" pitchFamily="34" charset="0"/>
              </a:rPr>
              <a:t> ports)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Full Audit Logs and monitoring is going to be available showing who enable disable VPN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Who is logging into SSH/RDP from HD Ops Engineer?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VPN </a:t>
            </a:r>
            <a:r>
              <a:rPr lang="en-US" b="0" i="0" dirty="0" err="1">
                <a:solidFill>
                  <a:srgbClr val="000000"/>
                </a:solidFill>
                <a:effectLst/>
                <a:latin typeface="Calibri" panose="020F0502020204030204" pitchFamily="34" charset="0"/>
              </a:rPr>
              <a:t>HealthCheck</a:t>
            </a:r>
            <a:r>
              <a:rPr lang="en-US" b="0" i="0" dirty="0">
                <a:solidFill>
                  <a:srgbClr val="000000"/>
                </a:solidFill>
                <a:effectLst/>
                <a:latin typeface="Calibri" panose="020F0502020204030204" pitchFamily="34" charset="0"/>
              </a:rPr>
              <a:t> Status page can be provided for HD/DP OPS Team </a:t>
            </a:r>
          </a:p>
          <a:p>
            <a:pPr marL="342900" indent="-342900" algn="l">
              <a:buFont typeface="Arial" panose="020B0604020202020204" pitchFamily="34" charset="0"/>
              <a:buChar char="•"/>
            </a:pPr>
            <a:r>
              <a:rPr lang="en-US" b="0" i="0" dirty="0">
                <a:solidFill>
                  <a:srgbClr val="000000"/>
                </a:solidFill>
                <a:effectLst/>
                <a:latin typeface="Calibri" panose="020F0502020204030204" pitchFamily="34" charset="0"/>
              </a:rPr>
              <a:t>Less maintenance of whitelisting of URLs in the firewalls at DP sides would be required </a:t>
            </a:r>
          </a:p>
          <a:p>
            <a:endParaRPr lang="en-IE" dirty="0"/>
          </a:p>
        </p:txBody>
      </p:sp>
    </p:spTree>
    <p:extLst>
      <p:ext uri="{BB962C8B-B14F-4D97-AF65-F5344CB8AC3E}">
        <p14:creationId xmlns:p14="http://schemas.microsoft.com/office/powerpoint/2010/main" val="33899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51811</TotalTime>
  <Words>772</Words>
  <Application>Microsoft Office PowerPoint</Application>
  <PresentationFormat>Widescreen</PresentationFormat>
  <Paragraphs>100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Wingdings</vt:lpstr>
      <vt:lpstr>SC_theme</vt:lpstr>
      <vt:lpstr>ICT Info session 22 / 03 / 2024</vt:lpstr>
      <vt:lpstr>CONTENTS</vt:lpstr>
      <vt:lpstr>ANNOUNCEMENTS </vt:lpstr>
      <vt:lpstr>OPEN QUESTIONS &amp; ANSWERS</vt:lpstr>
      <vt:lpstr>OPEN QUESTIONS &amp; ANSWERS</vt:lpstr>
      <vt:lpstr>STANDARDISE VPN PRoposal</vt:lpstr>
      <vt:lpstr>VPN SOLUTION</vt:lpstr>
      <vt:lpstr>LOGICAL DESIGN</vt:lpstr>
      <vt:lpstr>SOLUTION BENEFITS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Jason Sturdy</cp:lastModifiedBy>
  <cp:revision>1122</cp:revision>
  <dcterms:created xsi:type="dcterms:W3CDTF">2018-09-19T06:42:22Z</dcterms:created>
  <dcterms:modified xsi:type="dcterms:W3CDTF">2024-03-20T14:44:14Z</dcterms:modified>
</cp:coreProperties>
</file>