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305" r:id="rId2"/>
    <p:sldId id="440" r:id="rId3"/>
    <p:sldId id="443" r:id="rId4"/>
    <p:sldId id="449" r:id="rId5"/>
    <p:sldId id="448" r:id="rId6"/>
    <p:sldId id="437" r:id="rId7"/>
    <p:sldId id="447" r:id="rId8"/>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69AA41"/>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84649" autoAdjust="0"/>
  </p:normalViewPr>
  <p:slideViewPr>
    <p:cSldViewPr snapToGrid="0" showGuides="1">
      <p:cViewPr>
        <p:scale>
          <a:sx n="125" d="100"/>
          <a:sy n="125" d="100"/>
        </p:scale>
        <p:origin x="-36" y="84"/>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21-02-24</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21-02-24</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docs.healthdata.be/documentation/eamhealthdatabe-30/validated-user"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a:t>23 / 02 / 2024</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id="{A63365D1-DD12-254C-0EB7-403EC9C8B6E3}"/>
              </a:ext>
            </a:extLst>
          </p:cNvPr>
          <p:cNvSpPr>
            <a:spLocks noGrp="1"/>
          </p:cNvSpPr>
          <p:nvPr>
            <p:ph idx="1"/>
          </p:nvPr>
        </p:nvSpPr>
        <p:spPr>
          <a:xfrm>
            <a:off x="543195" y="1663681"/>
            <a:ext cx="11271249" cy="3854469"/>
          </a:xfrm>
        </p:spPr>
        <p:txBody>
          <a:bodyPr/>
          <a:lstStyle/>
          <a:p>
            <a:pPr marL="342900" indent="-342900">
              <a:buFont typeface="Arial" panose="020B0604020202020204" pitchFamily="34" charset="0"/>
              <a:buChar char="•"/>
            </a:pPr>
            <a:r>
              <a:rPr lang="en-IE" dirty="0"/>
              <a:t>Announcements</a:t>
            </a:r>
          </a:p>
          <a:p>
            <a:pPr marL="342900" indent="-342900">
              <a:buFont typeface="Arial" panose="020B0604020202020204" pitchFamily="34" charset="0"/>
              <a:buChar char="•"/>
            </a:pPr>
            <a:r>
              <a:rPr lang="en-IE" dirty="0"/>
              <a:t>Open Questions &amp; Answers</a:t>
            </a:r>
          </a:p>
          <a:p>
            <a:pPr marL="342900" indent="-342900">
              <a:buFont typeface="Arial" panose="020B0604020202020204" pitchFamily="34" charset="0"/>
              <a:buChar char="•"/>
            </a:pPr>
            <a:r>
              <a:rPr lang="en-IE" dirty="0"/>
              <a:t>Topics for Discussion</a:t>
            </a:r>
          </a:p>
          <a:p>
            <a:pPr marL="342900" indent="-342900">
              <a:buFont typeface="Arial" panose="020B0604020202020204" pitchFamily="34" charset="0"/>
              <a:buChar char="•"/>
            </a:pPr>
            <a:r>
              <a:rPr lang="en-IE" dirty="0"/>
              <a:t>Round Table</a:t>
            </a:r>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sp>
        <p:nvSpPr>
          <p:cNvPr id="6" name="Rectangle 5">
            <a:extLst>
              <a:ext uri="{FF2B5EF4-FFF2-40B4-BE49-F238E27FC236}">
                <a16:creationId xmlns:a16="http://schemas.microsoft.com/office/drawing/2014/main" id="{1AC02525-7E2E-4A72-AFE1-EE0A6DD1FF7C}"/>
              </a:ext>
            </a:extLst>
          </p:cNvPr>
          <p:cNvSpPr/>
          <p:nvPr/>
        </p:nvSpPr>
        <p:spPr>
          <a:xfrm>
            <a:off x="543195" y="233879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1400" b="1" dirty="0">
                <a:solidFill>
                  <a:schemeClr val="tx1"/>
                </a:solidFill>
              </a:rPr>
              <a:t>Example Files</a:t>
            </a:r>
            <a:br>
              <a:rPr lang="en-GB" sz="1400" dirty="0">
                <a:solidFill>
                  <a:schemeClr val="tx1"/>
                </a:solidFill>
              </a:rPr>
            </a:br>
            <a:r>
              <a:rPr lang="en-US" sz="1400" dirty="0">
                <a:solidFill>
                  <a:schemeClr val="tx1"/>
                </a:solidFill>
              </a:rPr>
              <a:t>Updated all the example JSON&amp;CSV files for all projects</a:t>
            </a:r>
            <a:endParaRPr lang="en-US" sz="1333" dirty="0">
              <a:solidFill>
                <a:schemeClr val="tx1"/>
              </a:solidFill>
              <a:latin typeface="Open Sans"/>
            </a:endParaRPr>
          </a:p>
        </p:txBody>
      </p:sp>
      <p:sp>
        <p:nvSpPr>
          <p:cNvPr id="7" name="Rectangle 6">
            <a:extLst>
              <a:ext uri="{FF2B5EF4-FFF2-40B4-BE49-F238E27FC236}">
                <a16:creationId xmlns:a16="http://schemas.microsoft.com/office/drawing/2014/main" id="{56B052F5-4AEA-404B-BD49-F4FCAED208F5}"/>
              </a:ext>
            </a:extLst>
          </p:cNvPr>
          <p:cNvSpPr/>
          <p:nvPr/>
        </p:nvSpPr>
        <p:spPr>
          <a:xfrm>
            <a:off x="4341089" y="233879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1400" b="1" dirty="0">
                <a:solidFill>
                  <a:schemeClr val="tx1"/>
                </a:solidFill>
              </a:rPr>
              <a:t>Data Provider</a:t>
            </a:r>
            <a:br>
              <a:rPr lang="en-GB" sz="1400" dirty="0">
                <a:solidFill>
                  <a:schemeClr val="tx1"/>
                </a:solidFill>
              </a:rPr>
            </a:br>
            <a:r>
              <a:rPr lang="en-IE" sz="1400" dirty="0">
                <a:solidFill>
                  <a:schemeClr val="tx1"/>
                </a:solidFill>
              </a:rPr>
              <a:t>Send registrations based on outdated example files</a:t>
            </a:r>
            <a:endParaRPr lang="en-US" sz="1333" dirty="0">
              <a:solidFill>
                <a:schemeClr val="tx1"/>
              </a:solidFill>
              <a:latin typeface="Open Sans"/>
            </a:endParaRPr>
          </a:p>
        </p:txBody>
      </p:sp>
      <p:sp>
        <p:nvSpPr>
          <p:cNvPr id="8" name="Rectangle 7">
            <a:extLst>
              <a:ext uri="{FF2B5EF4-FFF2-40B4-BE49-F238E27FC236}">
                <a16:creationId xmlns:a16="http://schemas.microsoft.com/office/drawing/2014/main" id="{FC262B70-B582-45AF-8140-FC1409097E63}"/>
              </a:ext>
            </a:extLst>
          </p:cNvPr>
          <p:cNvSpPr/>
          <p:nvPr/>
        </p:nvSpPr>
        <p:spPr>
          <a:xfrm>
            <a:off x="8138984" y="2322642"/>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1400" b="1" dirty="0">
                <a:solidFill>
                  <a:schemeClr val="tx1"/>
                </a:solidFill>
              </a:rPr>
              <a:t>Friday 23/02/2024</a:t>
            </a:r>
            <a:br>
              <a:rPr lang="en-GB" sz="1400" dirty="0">
                <a:solidFill>
                  <a:schemeClr val="tx1"/>
                </a:solidFill>
              </a:rPr>
            </a:br>
            <a:r>
              <a:rPr lang="en-IE" sz="1400" dirty="0">
                <a:solidFill>
                  <a:schemeClr val="tx1"/>
                </a:solidFill>
              </a:rPr>
              <a:t>Updated on Docs pages</a:t>
            </a:r>
            <a:endParaRPr lang="en-US" sz="1333" dirty="0">
              <a:solidFill>
                <a:schemeClr val="tx1"/>
              </a:solidFill>
              <a:latin typeface="Open Sans"/>
            </a:endParaRPr>
          </a:p>
        </p:txBody>
      </p:sp>
      <p:sp>
        <p:nvSpPr>
          <p:cNvPr id="9" name="Rectangle 8">
            <a:extLst>
              <a:ext uri="{FF2B5EF4-FFF2-40B4-BE49-F238E27FC236}">
                <a16:creationId xmlns:a16="http://schemas.microsoft.com/office/drawing/2014/main" id="{3C9938B3-EA2E-42F9-8927-06C30D863630}"/>
              </a:ext>
            </a:extLst>
          </p:cNvPr>
          <p:cNvSpPr/>
          <p:nvPr/>
        </p:nvSpPr>
        <p:spPr>
          <a:xfrm>
            <a:off x="543195" y="4252948"/>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1400" b="1" dirty="0">
                <a:solidFill>
                  <a:schemeClr val="tx1"/>
                </a:solidFill>
              </a:rPr>
              <a:t>Defib Update</a:t>
            </a:r>
            <a:br>
              <a:rPr lang="en-GB" sz="1400" dirty="0">
                <a:solidFill>
                  <a:schemeClr val="tx1"/>
                </a:solidFill>
              </a:rPr>
            </a:br>
            <a:r>
              <a:rPr lang="en-GB" sz="1400" dirty="0">
                <a:solidFill>
                  <a:schemeClr val="tx1"/>
                </a:solidFill>
              </a:rPr>
              <a:t>Code list update </a:t>
            </a:r>
            <a:r>
              <a:rPr lang="en-IE" sz="1400" dirty="0">
                <a:solidFill>
                  <a:schemeClr val="tx1"/>
                </a:solidFill>
              </a:rPr>
              <a:t>195 to 702</a:t>
            </a:r>
            <a:endParaRPr lang="en-US" sz="1333" dirty="0">
              <a:solidFill>
                <a:schemeClr val="tx1"/>
              </a:solidFill>
              <a:latin typeface="Open Sans"/>
            </a:endParaRPr>
          </a:p>
        </p:txBody>
      </p:sp>
      <p:sp>
        <p:nvSpPr>
          <p:cNvPr id="10" name="Rectangle 9">
            <a:extLst>
              <a:ext uri="{FF2B5EF4-FFF2-40B4-BE49-F238E27FC236}">
                <a16:creationId xmlns:a16="http://schemas.microsoft.com/office/drawing/2014/main" id="{B34F6C8B-B285-4B88-876C-340AE8E21A8D}"/>
              </a:ext>
            </a:extLst>
          </p:cNvPr>
          <p:cNvSpPr/>
          <p:nvPr/>
        </p:nvSpPr>
        <p:spPr>
          <a:xfrm>
            <a:off x="4341089" y="4252948"/>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1400" b="1" dirty="0">
                <a:solidFill>
                  <a:schemeClr val="tx1"/>
                </a:solidFill>
              </a:rPr>
              <a:t>Update Implant Codes</a:t>
            </a:r>
            <a:br>
              <a:rPr lang="en-GB" sz="1400" dirty="0">
                <a:solidFill>
                  <a:schemeClr val="tx1"/>
                </a:solidFill>
              </a:rPr>
            </a:br>
            <a:r>
              <a:rPr lang="en-IE" sz="1400" dirty="0">
                <a:solidFill>
                  <a:schemeClr val="tx1"/>
                </a:solidFill>
              </a:rPr>
              <a:t>List of 195 changed to 702</a:t>
            </a:r>
            <a:endParaRPr lang="en-US" sz="1333" dirty="0">
              <a:solidFill>
                <a:schemeClr val="tx1"/>
              </a:solidFill>
              <a:latin typeface="Open Sans"/>
            </a:endParaRPr>
          </a:p>
          <a:p>
            <a:pPr algn="ctr" defTabSz="609585">
              <a:defRPr/>
            </a:pPr>
            <a:endParaRPr lang="en-US" sz="1333" dirty="0">
              <a:solidFill>
                <a:schemeClr val="tx1"/>
              </a:solidFill>
              <a:latin typeface="Open Sans"/>
            </a:endParaRPr>
          </a:p>
        </p:txBody>
      </p:sp>
      <p:sp>
        <p:nvSpPr>
          <p:cNvPr id="11" name="Rectangle 10">
            <a:extLst>
              <a:ext uri="{FF2B5EF4-FFF2-40B4-BE49-F238E27FC236}">
                <a16:creationId xmlns:a16="http://schemas.microsoft.com/office/drawing/2014/main" id="{761150A8-E8A9-46AD-B477-CAB02D931CCE}"/>
              </a:ext>
            </a:extLst>
          </p:cNvPr>
          <p:cNvSpPr/>
          <p:nvPr/>
        </p:nvSpPr>
        <p:spPr>
          <a:xfrm>
            <a:off x="8138984" y="4236796"/>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1400" b="1" dirty="0">
                <a:solidFill>
                  <a:schemeClr val="tx1"/>
                </a:solidFill>
              </a:rPr>
              <a:t>Tuesday 27/02/2024</a:t>
            </a:r>
            <a:br>
              <a:rPr lang="en-GB" sz="1400" dirty="0">
                <a:solidFill>
                  <a:schemeClr val="tx1"/>
                </a:solidFill>
              </a:rPr>
            </a:br>
            <a:r>
              <a:rPr lang="en-IE" sz="1400" dirty="0">
                <a:solidFill>
                  <a:schemeClr val="tx1"/>
                </a:solidFill>
              </a:rPr>
              <a:t>Production Release</a:t>
            </a:r>
            <a:endParaRPr lang="en-US" sz="1333" dirty="0">
              <a:solidFill>
                <a:schemeClr val="tx1"/>
              </a:solidFill>
              <a:latin typeface="Open Sans"/>
            </a:endParaRPr>
          </a:p>
        </p:txBody>
      </p:sp>
      <p:sp>
        <p:nvSpPr>
          <p:cNvPr id="13" name="TextBox 12">
            <a:extLst>
              <a:ext uri="{FF2B5EF4-FFF2-40B4-BE49-F238E27FC236}">
                <a16:creationId xmlns:a16="http://schemas.microsoft.com/office/drawing/2014/main" id="{8D0B93A1-B57C-703D-37D4-AFAD54B5B81C}"/>
              </a:ext>
            </a:extLst>
          </p:cNvPr>
          <p:cNvSpPr txBox="1"/>
          <p:nvPr/>
        </p:nvSpPr>
        <p:spPr>
          <a:xfrm>
            <a:off x="1046096" y="1708158"/>
            <a:ext cx="2504017" cy="461665"/>
          </a:xfrm>
          <a:prstGeom prst="rect">
            <a:avLst/>
          </a:prstGeom>
          <a:noFill/>
        </p:spPr>
        <p:txBody>
          <a:bodyPr wrap="square">
            <a:spAutoFit/>
          </a:bodyPr>
          <a:lstStyle/>
          <a:p>
            <a:pPr algn="ctr"/>
            <a:r>
              <a:rPr lang="en-IE" sz="2400" b="1" dirty="0"/>
              <a:t>WHAT</a:t>
            </a:r>
          </a:p>
        </p:txBody>
      </p:sp>
      <p:sp>
        <p:nvSpPr>
          <p:cNvPr id="14" name="TextBox 13">
            <a:extLst>
              <a:ext uri="{FF2B5EF4-FFF2-40B4-BE49-F238E27FC236}">
                <a16:creationId xmlns:a16="http://schemas.microsoft.com/office/drawing/2014/main" id="{A6EB1FBB-239B-279D-CAA0-2B3B77646284}"/>
              </a:ext>
            </a:extLst>
          </p:cNvPr>
          <p:cNvSpPr txBox="1"/>
          <p:nvPr/>
        </p:nvSpPr>
        <p:spPr>
          <a:xfrm>
            <a:off x="4843990" y="1708158"/>
            <a:ext cx="2504017" cy="461665"/>
          </a:xfrm>
          <a:prstGeom prst="rect">
            <a:avLst/>
          </a:prstGeom>
          <a:noFill/>
        </p:spPr>
        <p:txBody>
          <a:bodyPr wrap="square">
            <a:spAutoFit/>
          </a:bodyPr>
          <a:lstStyle/>
          <a:p>
            <a:pPr algn="ctr"/>
            <a:r>
              <a:rPr lang="en-IE" sz="2400" b="1" dirty="0"/>
              <a:t>WHY</a:t>
            </a:r>
          </a:p>
        </p:txBody>
      </p:sp>
      <p:sp>
        <p:nvSpPr>
          <p:cNvPr id="15" name="TextBox 14">
            <a:extLst>
              <a:ext uri="{FF2B5EF4-FFF2-40B4-BE49-F238E27FC236}">
                <a16:creationId xmlns:a16="http://schemas.microsoft.com/office/drawing/2014/main" id="{467B7DD1-6D5E-81CC-3A5C-62923FD4E5A5}"/>
              </a:ext>
            </a:extLst>
          </p:cNvPr>
          <p:cNvSpPr txBox="1"/>
          <p:nvPr/>
        </p:nvSpPr>
        <p:spPr>
          <a:xfrm>
            <a:off x="8641887" y="1708158"/>
            <a:ext cx="2504017" cy="461665"/>
          </a:xfrm>
          <a:prstGeom prst="rect">
            <a:avLst/>
          </a:prstGeom>
          <a:noFill/>
        </p:spPr>
        <p:txBody>
          <a:bodyPr wrap="square">
            <a:spAutoFit/>
          </a:bodyPr>
          <a:lstStyle/>
          <a:p>
            <a:pPr algn="ctr"/>
            <a:r>
              <a:rPr lang="en-IE" sz="2400" b="1" dirty="0"/>
              <a:t>WHEN</a:t>
            </a:r>
          </a:p>
        </p:txBody>
      </p:sp>
      <p:sp>
        <p:nvSpPr>
          <p:cNvPr id="16" name="Arrow: Pentagon 15">
            <a:extLst>
              <a:ext uri="{FF2B5EF4-FFF2-40B4-BE49-F238E27FC236}">
                <a16:creationId xmlns:a16="http://schemas.microsoft.com/office/drawing/2014/main" id="{019F54EB-6931-D67B-A0A9-6A2A59D122F7}"/>
              </a:ext>
            </a:extLst>
          </p:cNvPr>
          <p:cNvSpPr/>
          <p:nvPr/>
        </p:nvSpPr>
        <p:spPr>
          <a:xfrm>
            <a:off x="4053016" y="2338794"/>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7" name="Arrow: Pentagon 16">
            <a:extLst>
              <a:ext uri="{FF2B5EF4-FFF2-40B4-BE49-F238E27FC236}">
                <a16:creationId xmlns:a16="http://schemas.microsoft.com/office/drawing/2014/main" id="{9BFB5456-AAC7-3A10-1852-55651ADFD752}"/>
              </a:ext>
            </a:extLst>
          </p:cNvPr>
          <p:cNvSpPr/>
          <p:nvPr/>
        </p:nvSpPr>
        <p:spPr>
          <a:xfrm>
            <a:off x="7850910" y="2346870"/>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8" name="Arrow: Pentagon 17">
            <a:extLst>
              <a:ext uri="{FF2B5EF4-FFF2-40B4-BE49-F238E27FC236}">
                <a16:creationId xmlns:a16="http://schemas.microsoft.com/office/drawing/2014/main" id="{0D6FAFE8-F79A-E589-F7F7-865A810A50DC}"/>
              </a:ext>
            </a:extLst>
          </p:cNvPr>
          <p:cNvSpPr/>
          <p:nvPr/>
        </p:nvSpPr>
        <p:spPr>
          <a:xfrm>
            <a:off x="4053016" y="4236796"/>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9" name="Arrow: Pentagon 18">
            <a:extLst>
              <a:ext uri="{FF2B5EF4-FFF2-40B4-BE49-F238E27FC236}">
                <a16:creationId xmlns:a16="http://schemas.microsoft.com/office/drawing/2014/main" id="{5325BAEC-E643-3387-3B62-D08E66851FA5}"/>
              </a:ext>
            </a:extLst>
          </p:cNvPr>
          <p:cNvSpPr/>
          <p:nvPr/>
        </p:nvSpPr>
        <p:spPr>
          <a:xfrm>
            <a:off x="7840131" y="4261024"/>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21" name="TextBox 20">
            <a:extLst>
              <a:ext uri="{FF2B5EF4-FFF2-40B4-BE49-F238E27FC236}">
                <a16:creationId xmlns:a16="http://schemas.microsoft.com/office/drawing/2014/main" id="{9D83CC33-443D-E41E-2BA1-6CB7324BA268}"/>
              </a:ext>
            </a:extLst>
          </p:cNvPr>
          <p:cNvSpPr txBox="1"/>
          <p:nvPr/>
        </p:nvSpPr>
        <p:spPr>
          <a:xfrm>
            <a:off x="1" y="2556750"/>
            <a:ext cx="543194" cy="923330"/>
          </a:xfrm>
          <a:prstGeom prst="rect">
            <a:avLst/>
          </a:prstGeom>
          <a:noFill/>
        </p:spPr>
        <p:txBody>
          <a:bodyPr wrap="square">
            <a:spAutoFit/>
          </a:bodyPr>
          <a:lstStyle/>
          <a:p>
            <a:r>
              <a:rPr lang="en-IE" sz="5400" b="1" dirty="0"/>
              <a:t>1</a:t>
            </a:r>
            <a:endParaRPr lang="en-IE" sz="5400" dirty="0"/>
          </a:p>
        </p:txBody>
      </p:sp>
      <p:sp>
        <p:nvSpPr>
          <p:cNvPr id="22" name="TextBox 21">
            <a:extLst>
              <a:ext uri="{FF2B5EF4-FFF2-40B4-BE49-F238E27FC236}">
                <a16:creationId xmlns:a16="http://schemas.microsoft.com/office/drawing/2014/main" id="{21862948-34E5-65A6-4060-55355F9E2078}"/>
              </a:ext>
            </a:extLst>
          </p:cNvPr>
          <p:cNvSpPr txBox="1"/>
          <p:nvPr/>
        </p:nvSpPr>
        <p:spPr>
          <a:xfrm>
            <a:off x="10780" y="4470904"/>
            <a:ext cx="543194" cy="923330"/>
          </a:xfrm>
          <a:prstGeom prst="rect">
            <a:avLst/>
          </a:prstGeom>
          <a:noFill/>
        </p:spPr>
        <p:txBody>
          <a:bodyPr wrap="square">
            <a:spAutoFit/>
          </a:bodyPr>
          <a:lstStyle/>
          <a:p>
            <a:r>
              <a:rPr lang="en-IE" sz="5400" b="1" dirty="0"/>
              <a:t>2</a:t>
            </a:r>
            <a:endParaRPr lang="en-IE" sz="5400" dirty="0"/>
          </a:p>
        </p:txBody>
      </p:sp>
    </p:spTree>
    <p:extLst>
      <p:ext uri="{BB962C8B-B14F-4D97-AF65-F5344CB8AC3E}">
        <p14:creationId xmlns:p14="http://schemas.microsoft.com/office/powerpoint/2010/main" val="237332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6D3D-4FBC-0612-90DA-A571887D025D}"/>
              </a:ext>
            </a:extLst>
          </p:cNvPr>
          <p:cNvSpPr>
            <a:spLocks noGrp="1"/>
          </p:cNvSpPr>
          <p:nvPr>
            <p:ph type="title"/>
          </p:nvPr>
        </p:nvSpPr>
        <p:spPr/>
        <p:txBody>
          <a:bodyPr/>
          <a:lstStyle/>
          <a:p>
            <a:r>
              <a:rPr lang="en-IE" dirty="0"/>
              <a:t>QUESTIONS &amp; ANSWERS</a:t>
            </a:r>
          </a:p>
        </p:txBody>
      </p:sp>
      <p:graphicFrame>
        <p:nvGraphicFramePr>
          <p:cNvPr id="4" name="Table 3">
            <a:extLst>
              <a:ext uri="{FF2B5EF4-FFF2-40B4-BE49-F238E27FC236}">
                <a16:creationId xmlns:a16="http://schemas.microsoft.com/office/drawing/2014/main" id="{F352203A-7AD5-6629-D2A1-B66E3CA6C888}"/>
              </a:ext>
            </a:extLst>
          </p:cNvPr>
          <p:cNvGraphicFramePr>
            <a:graphicFrameLocks noGrp="1"/>
          </p:cNvGraphicFramePr>
          <p:nvPr>
            <p:extLst>
              <p:ext uri="{D42A27DB-BD31-4B8C-83A1-F6EECF244321}">
                <p14:modId xmlns:p14="http://schemas.microsoft.com/office/powerpoint/2010/main" val="157411494"/>
              </p:ext>
            </p:extLst>
          </p:nvPr>
        </p:nvGraphicFramePr>
        <p:xfrm>
          <a:off x="316523" y="1359230"/>
          <a:ext cx="11494476" cy="5269199"/>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286202">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897307">
                <a:tc>
                  <a:txBody>
                    <a:bodyPr/>
                    <a:lstStyle/>
                    <a:p>
                      <a:pPr algn="l"/>
                      <a:r>
                        <a:rPr lang="en-US" sz="1400" b="1" dirty="0">
                          <a:solidFill>
                            <a:schemeClr val="tx1"/>
                          </a:solidFill>
                          <a:latin typeface="+mn-lt"/>
                        </a:rPr>
                        <a:t>Jacques </a:t>
                      </a:r>
                      <a:r>
                        <a:rPr lang="en-US" sz="1400" b="1" dirty="0" err="1">
                          <a:solidFill>
                            <a:schemeClr val="tx1"/>
                          </a:solidFill>
                          <a:latin typeface="+mn-lt"/>
                        </a:rPr>
                        <a:t>Lalmand</a:t>
                      </a:r>
                      <a:endParaRPr lang="en-US" sz="1400" b="1"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Error message :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Code FL_M1 is not valid for CD_SEGM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When I check in your specifications, it seems nevertheless correct</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code is indeed correct, but it’s only present (correct) in one of the tabs. Upon consulting the DCD file, this code doesn’t appear in the other tabs. It’s important to check all the tabs to see where the code is valid and where it isn’t.</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0300280"/>
                  </a:ext>
                </a:extLst>
              </a:tr>
              <a:tr h="14008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indent="0" algn="l">
                        <a:buFont typeface="+mj-lt"/>
                        <a:buNone/>
                      </a:pPr>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indent="0" algn="l">
                        <a:buFont typeface="+mj-lt"/>
                        <a:buNone/>
                      </a:pPr>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1229687"/>
                  </a:ext>
                </a:extLst>
              </a:tr>
              <a:tr h="897307">
                <a:tc>
                  <a:txBody>
                    <a:bodyPr/>
                    <a:lstStyle/>
                    <a:p>
                      <a:pPr algn="l"/>
                      <a:endParaRPr lang="en-US" sz="1400" b="1"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0468816"/>
                  </a:ext>
                </a:extLst>
              </a:tr>
              <a:tr h="1304710">
                <a:tc>
                  <a:txBody>
                    <a:bodyPr/>
                    <a:lstStyle/>
                    <a:p>
                      <a:pPr algn="l"/>
                      <a:endParaRPr lang="en-US" sz="1400" b="1"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indent="0" algn="l">
                        <a:buFont typeface="Arial" panose="020B0604020202020204" pitchFamily="34" charset="0"/>
                        <a:buNone/>
                      </a:pPr>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80624893"/>
                  </a:ext>
                </a:extLst>
              </a:tr>
            </a:tbl>
          </a:graphicData>
        </a:graphic>
      </p:graphicFrame>
      <p:pic>
        <p:nvPicPr>
          <p:cNvPr id="6" name="Picture 5" descr="A black background with a black square&#10;&#10;Description automatically generated with medium confidence">
            <a:extLst>
              <a:ext uri="{FF2B5EF4-FFF2-40B4-BE49-F238E27FC236}">
                <a16:creationId xmlns:a16="http://schemas.microsoft.com/office/drawing/2014/main" id="{81A8B993-50E0-705D-1BBC-B6490610FD52}"/>
              </a:ext>
            </a:extLst>
          </p:cNvPr>
          <p:cNvPicPr>
            <a:picLocks noChangeAspect="1"/>
          </p:cNvPicPr>
          <p:nvPr/>
        </p:nvPicPr>
        <p:blipFill>
          <a:blip r:embed="rId2"/>
          <a:stretch>
            <a:fillRect/>
          </a:stretch>
        </p:blipFill>
        <p:spPr>
          <a:xfrm>
            <a:off x="3832276" y="3207049"/>
            <a:ext cx="2019516" cy="3421380"/>
          </a:xfrm>
          <a:prstGeom prst="rect">
            <a:avLst/>
          </a:prstGeom>
        </p:spPr>
      </p:pic>
    </p:spTree>
    <p:extLst>
      <p:ext uri="{BB962C8B-B14F-4D97-AF65-F5344CB8AC3E}">
        <p14:creationId xmlns:p14="http://schemas.microsoft.com/office/powerpoint/2010/main" val="380023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0610-5074-5B1C-1277-194F9F82FEAB}"/>
              </a:ext>
            </a:extLst>
          </p:cNvPr>
          <p:cNvSpPr>
            <a:spLocks noGrp="1"/>
          </p:cNvSpPr>
          <p:nvPr>
            <p:ph type="title"/>
          </p:nvPr>
        </p:nvSpPr>
        <p:spPr/>
        <p:txBody>
          <a:bodyPr/>
          <a:lstStyle/>
          <a:p>
            <a:r>
              <a:rPr lang="en-IE" dirty="0"/>
              <a:t>TOPICS TO DISCUSS</a:t>
            </a:r>
          </a:p>
        </p:txBody>
      </p:sp>
      <p:sp>
        <p:nvSpPr>
          <p:cNvPr id="3" name="Content Placeholder 2">
            <a:extLst>
              <a:ext uri="{FF2B5EF4-FFF2-40B4-BE49-F238E27FC236}">
                <a16:creationId xmlns:a16="http://schemas.microsoft.com/office/drawing/2014/main" id="{9A02F86B-A9E5-0C43-31C7-E8A80A242B2A}"/>
              </a:ext>
            </a:extLst>
          </p:cNvPr>
          <p:cNvSpPr>
            <a:spLocks noGrp="1"/>
          </p:cNvSpPr>
          <p:nvPr>
            <p:ph idx="1"/>
          </p:nvPr>
        </p:nvSpPr>
        <p:spPr/>
        <p:txBody>
          <a:bodyPr/>
          <a:lstStyle/>
          <a:p>
            <a:pPr algn="l">
              <a:buFont typeface="+mj-lt"/>
              <a:buAutoNum type="arabicPeriod"/>
            </a:pPr>
            <a:r>
              <a:rPr lang="en-US" sz="1800" b="0" i="0" dirty="0">
                <a:solidFill>
                  <a:srgbClr val="212121"/>
                </a:solidFill>
                <a:effectLst/>
                <a:latin typeface="Calibri" panose="020F0502020204030204" pitchFamily="34" charset="0"/>
              </a:rPr>
              <a:t>HD received a complaint from a hospital access manager about the presence of SSIN numbers from HD4DP users within automated message related to EAM. Regarding the sensitivity of SSIN numbers the access managers asks to avoid SSIN number in mails because mails are not well protected.</a:t>
            </a:r>
            <a:endParaRPr lang="en-US" b="0" i="0" dirty="0">
              <a:solidFill>
                <a:srgbClr val="212121"/>
              </a:solidFill>
              <a:effectLst/>
              <a:latin typeface="wf_segoe-ui_normal"/>
            </a:endParaRPr>
          </a:p>
          <a:p>
            <a:pPr algn="l">
              <a:buFont typeface="+mj-lt"/>
              <a:buAutoNum type="arabicPeriod"/>
            </a:pPr>
            <a:r>
              <a:rPr lang="en-US" sz="1800" b="0" i="0" dirty="0">
                <a:solidFill>
                  <a:srgbClr val="212121"/>
                </a:solidFill>
                <a:effectLst/>
                <a:latin typeface="Calibri" panose="020F0502020204030204" pitchFamily="34" charset="0"/>
              </a:rPr>
              <a:t>HD can replace the SSIN numbers by name and surname</a:t>
            </a:r>
            <a:endParaRPr lang="en-US" b="0" i="0" dirty="0">
              <a:solidFill>
                <a:srgbClr val="212121"/>
              </a:solidFill>
              <a:effectLst/>
              <a:latin typeface="wf_segoe-ui_normal"/>
            </a:endParaRPr>
          </a:p>
          <a:p>
            <a:pPr algn="l">
              <a:buFont typeface="+mj-lt"/>
              <a:buAutoNum type="arabicPeriod"/>
            </a:pPr>
            <a:r>
              <a:rPr lang="en-US" sz="1800" b="0" i="0" dirty="0">
                <a:solidFill>
                  <a:srgbClr val="212121"/>
                </a:solidFill>
                <a:effectLst/>
                <a:latin typeface="Calibri" panose="020F0502020204030204" pitchFamily="34" charset="0"/>
              </a:rPr>
              <a:t>It’s possible that people with the same name a surname work in a hospital but the access manager can check details and differences between users within their view: </a:t>
            </a:r>
            <a:r>
              <a:rPr lang="en-US" sz="1800" b="0" i="0" dirty="0">
                <a:solidFill>
                  <a:srgbClr val="212121"/>
                </a:solidFill>
                <a:effectLst/>
                <a:latin typeface="Calibri" panose="020F0502020204030204" pitchFamily="34" charset="0"/>
                <a:hlinkClick r:id="rId2"/>
              </a:rPr>
              <a:t>https://docs.healthdata.be/documentation/eamhealthdatabe-30/validated-user</a:t>
            </a:r>
            <a:endParaRPr lang="en-US" b="0" i="0" dirty="0">
              <a:solidFill>
                <a:srgbClr val="212121"/>
              </a:solidFill>
              <a:effectLst/>
              <a:latin typeface="wf_segoe-ui_normal"/>
            </a:endParaRPr>
          </a:p>
          <a:p>
            <a:pPr algn="l">
              <a:buFont typeface="+mj-lt"/>
              <a:buAutoNum type="arabicPeriod"/>
            </a:pPr>
            <a:r>
              <a:rPr lang="en-US" sz="1800" b="0" i="0" dirty="0">
                <a:solidFill>
                  <a:srgbClr val="212121"/>
                </a:solidFill>
                <a:effectLst/>
                <a:latin typeface="Calibri" panose="020F0502020204030204" pitchFamily="34" charset="0"/>
              </a:rPr>
              <a:t>Would this change be acceptable for all hospitals?</a:t>
            </a:r>
            <a:endParaRPr lang="en-US" b="0" i="0" dirty="0">
              <a:solidFill>
                <a:srgbClr val="212121"/>
              </a:solidFill>
              <a:effectLst/>
              <a:latin typeface="wf_segoe-ui_normal"/>
            </a:endParaRPr>
          </a:p>
          <a:p>
            <a:endParaRPr lang="en-IE" dirty="0"/>
          </a:p>
        </p:txBody>
      </p:sp>
    </p:spTree>
    <p:extLst>
      <p:ext uri="{BB962C8B-B14F-4D97-AF65-F5344CB8AC3E}">
        <p14:creationId xmlns:p14="http://schemas.microsoft.com/office/powerpoint/2010/main" val="294911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4E3A91B-3CCF-9361-244A-663AC054846E}"/>
              </a:ext>
            </a:extLst>
          </p:cNvPr>
          <p:cNvSpPr>
            <a:spLocks noGrp="1"/>
          </p:cNvSpPr>
          <p:nvPr>
            <p:ph type="subTitle" idx="1"/>
          </p:nvPr>
        </p:nvSpPr>
        <p:spPr/>
        <p:txBody>
          <a:bodyPr/>
          <a:lstStyle/>
          <a:p>
            <a:endParaRPr lang="en-IE"/>
          </a:p>
        </p:txBody>
      </p:sp>
      <p:sp>
        <p:nvSpPr>
          <p:cNvPr id="4" name="Title 3">
            <a:extLst>
              <a:ext uri="{FF2B5EF4-FFF2-40B4-BE49-F238E27FC236}">
                <a16:creationId xmlns:a16="http://schemas.microsoft.com/office/drawing/2014/main" id="{4FD70855-F26D-B4A5-8963-687B1601FFDB}"/>
              </a:ext>
            </a:extLst>
          </p:cNvPr>
          <p:cNvSpPr>
            <a:spLocks noGrp="1"/>
          </p:cNvSpPr>
          <p:nvPr>
            <p:ph type="ctrTitle"/>
          </p:nvPr>
        </p:nvSpPr>
        <p:spPr/>
        <p:txBody>
          <a:bodyPr/>
          <a:lstStyle/>
          <a:p>
            <a:r>
              <a:rPr lang="en-IE" dirty="0"/>
              <a:t>APPENDIX</a:t>
            </a:r>
          </a:p>
        </p:txBody>
      </p:sp>
    </p:spTree>
    <p:extLst>
      <p:ext uri="{BB962C8B-B14F-4D97-AF65-F5344CB8AC3E}">
        <p14:creationId xmlns:p14="http://schemas.microsoft.com/office/powerpoint/2010/main" val="309556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48789</TotalTime>
  <Words>356</Words>
  <Application>Microsoft Office PowerPoint</Application>
  <PresentationFormat>Widescreen</PresentationFormat>
  <Paragraphs>43</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Open Sans</vt:lpstr>
      <vt:lpstr>wf_segoe-ui_normal</vt:lpstr>
      <vt:lpstr>Wingdings</vt:lpstr>
      <vt:lpstr>SC_theme</vt:lpstr>
      <vt:lpstr>ICT Info session 23 / 02 / 2024</vt:lpstr>
      <vt:lpstr>CONTENTS</vt:lpstr>
      <vt:lpstr>ANNOUNCEMENTS </vt:lpstr>
      <vt:lpstr>QUESTIONS &amp; ANSWERS</vt:lpstr>
      <vt:lpstr>TOPICS TO DISCUSS</vt:lpstr>
      <vt:lpstr>ROUND TABLE APPROACH</vt:lpstr>
      <vt:lpstr>APPENDIX</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Jason Sturdy</cp:lastModifiedBy>
  <cp:revision>1077</cp:revision>
  <dcterms:created xsi:type="dcterms:W3CDTF">2018-09-19T06:42:22Z</dcterms:created>
  <dcterms:modified xsi:type="dcterms:W3CDTF">2024-02-22T14:04:35Z</dcterms:modified>
</cp:coreProperties>
</file>