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305" r:id="rId2"/>
    <p:sldId id="440" r:id="rId3"/>
    <p:sldId id="443" r:id="rId4"/>
    <p:sldId id="444" r:id="rId5"/>
    <p:sldId id="310" r:id="rId6"/>
    <p:sldId id="439" r:id="rId7"/>
    <p:sldId id="308" r:id="rId8"/>
    <p:sldId id="437" r:id="rId9"/>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69AA41"/>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84649" autoAdjust="0"/>
  </p:normalViewPr>
  <p:slideViewPr>
    <p:cSldViewPr snapToGrid="0" showGuides="1">
      <p:cViewPr varScale="1">
        <p:scale>
          <a:sx n="113" d="100"/>
          <a:sy n="113" d="100"/>
        </p:scale>
        <p:origin x="444" y="102"/>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11-01-24</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11-01-24</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a:t>12 / 01 / 2024</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E76E7-44E2-75EE-BC77-E5B25B1BA71A}"/>
              </a:ext>
            </a:extLst>
          </p:cNvPr>
          <p:cNvSpPr>
            <a:spLocks noGrp="1"/>
          </p:cNvSpPr>
          <p:nvPr>
            <p:ph type="title"/>
          </p:nvPr>
        </p:nvSpPr>
        <p:spPr/>
        <p:txBody>
          <a:bodyPr/>
          <a:lstStyle/>
          <a:p>
            <a:r>
              <a:rPr lang="en-IE" dirty="0"/>
              <a:t>CONTENTS</a:t>
            </a:r>
          </a:p>
        </p:txBody>
      </p:sp>
      <p:sp>
        <p:nvSpPr>
          <p:cNvPr id="5" name="Content Placeholder 4">
            <a:extLst>
              <a:ext uri="{FF2B5EF4-FFF2-40B4-BE49-F238E27FC236}">
                <a16:creationId xmlns:a16="http://schemas.microsoft.com/office/drawing/2014/main" id="{A63365D1-DD12-254C-0EB7-403EC9C8B6E3}"/>
              </a:ext>
            </a:extLst>
          </p:cNvPr>
          <p:cNvSpPr>
            <a:spLocks noGrp="1"/>
          </p:cNvSpPr>
          <p:nvPr>
            <p:ph idx="1"/>
          </p:nvPr>
        </p:nvSpPr>
        <p:spPr>
          <a:xfrm>
            <a:off x="543195" y="1663681"/>
            <a:ext cx="11271249" cy="3854469"/>
          </a:xfrm>
        </p:spPr>
        <p:txBody>
          <a:bodyPr/>
          <a:lstStyle/>
          <a:p>
            <a:pPr marL="342900" indent="-342900">
              <a:buFont typeface="Arial" panose="020B0604020202020204" pitchFamily="34" charset="0"/>
              <a:buChar char="•"/>
            </a:pPr>
            <a:r>
              <a:rPr lang="en-IE" dirty="0"/>
              <a:t>Announcements</a:t>
            </a:r>
          </a:p>
          <a:p>
            <a:pPr marL="342900" indent="-342900">
              <a:buFont typeface="Arial" panose="020B0604020202020204" pitchFamily="34" charset="0"/>
              <a:buChar char="•"/>
            </a:pPr>
            <a:r>
              <a:rPr lang="en-IE" dirty="0"/>
              <a:t>Open Questions &amp; Answers</a:t>
            </a:r>
          </a:p>
          <a:p>
            <a:pPr marL="342900" indent="-342900">
              <a:buFont typeface="Arial" panose="020B0604020202020204" pitchFamily="34" charset="0"/>
              <a:buChar char="•"/>
            </a:pPr>
            <a:r>
              <a:rPr lang="en-IE" dirty="0"/>
              <a:t>EAM 3.0 Tips &amp; Tricks</a:t>
            </a:r>
          </a:p>
          <a:p>
            <a:pPr marL="342900" indent="-342900">
              <a:buFont typeface="Arial" panose="020B0604020202020204" pitchFamily="34" charset="0"/>
              <a:buChar char="•"/>
            </a:pPr>
            <a:r>
              <a:rPr lang="en-IE" dirty="0"/>
              <a:t>Round Table</a:t>
            </a:r>
          </a:p>
        </p:txBody>
      </p:sp>
    </p:spTree>
    <p:extLst>
      <p:ext uri="{BB962C8B-B14F-4D97-AF65-F5344CB8AC3E}">
        <p14:creationId xmlns:p14="http://schemas.microsoft.com/office/powerpoint/2010/main" val="3995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sp>
        <p:nvSpPr>
          <p:cNvPr id="6" name="Rectangle 5">
            <a:extLst>
              <a:ext uri="{FF2B5EF4-FFF2-40B4-BE49-F238E27FC236}">
                <a16:creationId xmlns:a16="http://schemas.microsoft.com/office/drawing/2014/main" id="{1AC02525-7E2E-4A72-AFE1-EE0A6DD1FF7C}"/>
              </a:ext>
            </a:extLst>
          </p:cNvPr>
          <p:cNvSpPr/>
          <p:nvPr/>
        </p:nvSpPr>
        <p:spPr>
          <a:xfrm>
            <a:off x="543195" y="233879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1400" b="1" dirty="0">
                <a:solidFill>
                  <a:schemeClr val="tx1"/>
                </a:solidFill>
              </a:rPr>
              <a:t>Upgrade of NextGen</a:t>
            </a:r>
            <a:br>
              <a:rPr lang="en-GB" sz="1400" dirty="0">
                <a:solidFill>
                  <a:schemeClr val="tx1"/>
                </a:solidFill>
              </a:rPr>
            </a:br>
            <a:r>
              <a:rPr lang="en-US" sz="1400" dirty="0">
                <a:solidFill>
                  <a:schemeClr val="tx1"/>
                </a:solidFill>
              </a:rPr>
              <a:t>Nextgen from version 4.0.1 to the latest version 4.4.2</a:t>
            </a:r>
            <a:r>
              <a:rPr lang="en-GB" sz="1400" dirty="0">
                <a:solidFill>
                  <a:schemeClr val="tx1"/>
                </a:solidFill>
              </a:rPr>
              <a:t>. </a:t>
            </a:r>
            <a:endParaRPr lang="en-US" sz="1333" dirty="0">
              <a:solidFill>
                <a:schemeClr val="tx1"/>
              </a:solidFill>
              <a:latin typeface="Open Sans"/>
            </a:endParaRPr>
          </a:p>
        </p:txBody>
      </p:sp>
      <p:sp>
        <p:nvSpPr>
          <p:cNvPr id="7" name="Rectangle 6">
            <a:extLst>
              <a:ext uri="{FF2B5EF4-FFF2-40B4-BE49-F238E27FC236}">
                <a16:creationId xmlns:a16="http://schemas.microsoft.com/office/drawing/2014/main" id="{56B052F5-4AEA-404B-BD49-F4FCAED208F5}"/>
              </a:ext>
            </a:extLst>
          </p:cNvPr>
          <p:cNvSpPr/>
          <p:nvPr/>
        </p:nvSpPr>
        <p:spPr>
          <a:xfrm>
            <a:off x="4341089" y="233879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1400" b="1" dirty="0">
                <a:solidFill>
                  <a:schemeClr val="tx1"/>
                </a:solidFill>
              </a:rPr>
              <a:t>Security Patching</a:t>
            </a:r>
            <a:br>
              <a:rPr lang="en-GB" sz="1400" dirty="0">
                <a:solidFill>
                  <a:schemeClr val="tx1"/>
                </a:solidFill>
              </a:rPr>
            </a:br>
            <a:r>
              <a:rPr lang="en-US" sz="1400" dirty="0">
                <a:solidFill>
                  <a:schemeClr val="tx1"/>
                </a:solidFill>
              </a:rPr>
              <a:t>https://github.com/nextgenhealthcare/connect/wiki/Release-Notes</a:t>
            </a:r>
            <a:endParaRPr lang="en-US" sz="1333" dirty="0">
              <a:solidFill>
                <a:schemeClr val="tx1"/>
              </a:solidFill>
              <a:latin typeface="Open Sans"/>
            </a:endParaRPr>
          </a:p>
        </p:txBody>
      </p:sp>
      <p:sp>
        <p:nvSpPr>
          <p:cNvPr id="8" name="Rectangle 7">
            <a:extLst>
              <a:ext uri="{FF2B5EF4-FFF2-40B4-BE49-F238E27FC236}">
                <a16:creationId xmlns:a16="http://schemas.microsoft.com/office/drawing/2014/main" id="{FC262B70-B582-45AF-8140-FC1409097E63}"/>
              </a:ext>
            </a:extLst>
          </p:cNvPr>
          <p:cNvSpPr/>
          <p:nvPr/>
        </p:nvSpPr>
        <p:spPr>
          <a:xfrm>
            <a:off x="8138984" y="2322642"/>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1400" b="1" dirty="0">
                <a:solidFill>
                  <a:schemeClr val="tx1"/>
                </a:solidFill>
              </a:rPr>
              <a:t>Update</a:t>
            </a:r>
            <a:br>
              <a:rPr lang="en-GB" sz="1400" dirty="0">
                <a:solidFill>
                  <a:schemeClr val="tx1"/>
                </a:solidFill>
              </a:rPr>
            </a:br>
            <a:r>
              <a:rPr lang="en-US" sz="1400" dirty="0">
                <a:solidFill>
                  <a:schemeClr val="tx1"/>
                </a:solidFill>
              </a:rPr>
              <a:t>Tuesday morning </a:t>
            </a:r>
          </a:p>
          <a:p>
            <a:pPr algn="ctr" defTabSz="609585">
              <a:defRPr/>
            </a:pPr>
            <a:r>
              <a:rPr lang="en-US" sz="1400" dirty="0">
                <a:solidFill>
                  <a:schemeClr val="tx1"/>
                </a:solidFill>
              </a:rPr>
              <a:t>9th January 2024</a:t>
            </a:r>
            <a:endParaRPr lang="en-US" sz="1333" dirty="0">
              <a:solidFill>
                <a:schemeClr val="tx1"/>
              </a:solidFill>
              <a:latin typeface="Open Sans"/>
            </a:endParaRPr>
          </a:p>
        </p:txBody>
      </p:sp>
      <p:sp>
        <p:nvSpPr>
          <p:cNvPr id="9" name="Rectangle 8">
            <a:extLst>
              <a:ext uri="{FF2B5EF4-FFF2-40B4-BE49-F238E27FC236}">
                <a16:creationId xmlns:a16="http://schemas.microsoft.com/office/drawing/2014/main" id="{3C9938B3-EA2E-42F9-8927-06C30D863630}"/>
              </a:ext>
            </a:extLst>
          </p:cNvPr>
          <p:cNvSpPr/>
          <p:nvPr/>
        </p:nvSpPr>
        <p:spPr>
          <a:xfrm>
            <a:off x="543195" y="4252948"/>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1400" b="1" dirty="0">
                <a:solidFill>
                  <a:schemeClr val="tx1"/>
                </a:solidFill>
              </a:rPr>
              <a:t>Technology Roadmap</a:t>
            </a:r>
            <a:br>
              <a:rPr lang="en-GB" sz="1400" dirty="0">
                <a:solidFill>
                  <a:schemeClr val="tx1"/>
                </a:solidFill>
              </a:rPr>
            </a:br>
            <a:r>
              <a:rPr lang="en-US" sz="1400" dirty="0">
                <a:solidFill>
                  <a:schemeClr val="tx1"/>
                </a:solidFill>
              </a:rPr>
              <a:t>Business, Operations, Security &amp; Compliance, Platform, Application, Data &amp; Storage, Infrastructure</a:t>
            </a:r>
          </a:p>
          <a:p>
            <a:pPr algn="ctr" defTabSz="609585">
              <a:defRPr/>
            </a:pPr>
            <a:endParaRPr lang="en-US" sz="1333" dirty="0">
              <a:solidFill>
                <a:schemeClr val="tx1"/>
              </a:solidFill>
              <a:latin typeface="Open Sans"/>
            </a:endParaRPr>
          </a:p>
        </p:txBody>
      </p:sp>
      <p:sp>
        <p:nvSpPr>
          <p:cNvPr id="10" name="Rectangle 9">
            <a:extLst>
              <a:ext uri="{FF2B5EF4-FFF2-40B4-BE49-F238E27FC236}">
                <a16:creationId xmlns:a16="http://schemas.microsoft.com/office/drawing/2014/main" id="{B34F6C8B-B285-4B88-876C-340AE8E21A8D}"/>
              </a:ext>
            </a:extLst>
          </p:cNvPr>
          <p:cNvSpPr/>
          <p:nvPr/>
        </p:nvSpPr>
        <p:spPr>
          <a:xfrm>
            <a:off x="4341089" y="4252948"/>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1400" b="1" dirty="0">
                <a:solidFill>
                  <a:schemeClr val="tx1"/>
                </a:solidFill>
              </a:rPr>
              <a:t>Technical &amp; Business Challenges</a:t>
            </a:r>
            <a:br>
              <a:rPr lang="en-GB" sz="1400" dirty="0">
                <a:solidFill>
                  <a:schemeClr val="tx1"/>
                </a:solidFill>
              </a:rPr>
            </a:br>
            <a:r>
              <a:rPr lang="en-US" sz="1400" dirty="0">
                <a:solidFill>
                  <a:schemeClr val="tx1"/>
                </a:solidFill>
              </a:rPr>
              <a:t>it helps resolve conflicts around priorities and ensures that alignment strategic objectives.</a:t>
            </a:r>
          </a:p>
          <a:p>
            <a:pPr algn="ctr" defTabSz="609585">
              <a:defRPr/>
            </a:pPr>
            <a:endParaRPr lang="en-US" sz="1333" dirty="0">
              <a:solidFill>
                <a:schemeClr val="tx1"/>
              </a:solidFill>
              <a:latin typeface="Open Sans"/>
            </a:endParaRPr>
          </a:p>
        </p:txBody>
      </p:sp>
      <p:sp>
        <p:nvSpPr>
          <p:cNvPr id="11" name="Rectangle 10">
            <a:extLst>
              <a:ext uri="{FF2B5EF4-FFF2-40B4-BE49-F238E27FC236}">
                <a16:creationId xmlns:a16="http://schemas.microsoft.com/office/drawing/2014/main" id="{761150A8-E8A9-46AD-B477-CAB02D931CCE}"/>
              </a:ext>
            </a:extLst>
          </p:cNvPr>
          <p:cNvSpPr/>
          <p:nvPr/>
        </p:nvSpPr>
        <p:spPr>
          <a:xfrm>
            <a:off x="8138984" y="4236796"/>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1400" b="1" dirty="0">
                <a:solidFill>
                  <a:schemeClr val="tx1"/>
                </a:solidFill>
              </a:rPr>
              <a:t>Q1 2024</a:t>
            </a:r>
            <a:br>
              <a:rPr lang="en-GB" sz="1400" dirty="0">
                <a:solidFill>
                  <a:schemeClr val="tx1"/>
                </a:solidFill>
              </a:rPr>
            </a:br>
            <a:r>
              <a:rPr lang="en-GB" sz="1400" dirty="0">
                <a:solidFill>
                  <a:schemeClr val="tx1"/>
                </a:solidFill>
              </a:rPr>
              <a:t>January 2024 finalise the technology roadmap – Present to Board for approval</a:t>
            </a:r>
            <a:endParaRPr lang="en-US" sz="1333" dirty="0">
              <a:solidFill>
                <a:schemeClr val="tx1"/>
              </a:solidFill>
              <a:latin typeface="Open Sans"/>
            </a:endParaRPr>
          </a:p>
        </p:txBody>
      </p:sp>
      <p:sp>
        <p:nvSpPr>
          <p:cNvPr id="13" name="TextBox 12">
            <a:extLst>
              <a:ext uri="{FF2B5EF4-FFF2-40B4-BE49-F238E27FC236}">
                <a16:creationId xmlns:a16="http://schemas.microsoft.com/office/drawing/2014/main" id="{8D0B93A1-B57C-703D-37D4-AFAD54B5B81C}"/>
              </a:ext>
            </a:extLst>
          </p:cNvPr>
          <p:cNvSpPr txBox="1"/>
          <p:nvPr/>
        </p:nvSpPr>
        <p:spPr>
          <a:xfrm>
            <a:off x="1046096" y="1708158"/>
            <a:ext cx="2504017" cy="461665"/>
          </a:xfrm>
          <a:prstGeom prst="rect">
            <a:avLst/>
          </a:prstGeom>
          <a:noFill/>
        </p:spPr>
        <p:txBody>
          <a:bodyPr wrap="square">
            <a:spAutoFit/>
          </a:bodyPr>
          <a:lstStyle/>
          <a:p>
            <a:pPr algn="ctr"/>
            <a:r>
              <a:rPr lang="en-IE" sz="2400" b="1" dirty="0"/>
              <a:t>WHAT</a:t>
            </a:r>
          </a:p>
        </p:txBody>
      </p:sp>
      <p:sp>
        <p:nvSpPr>
          <p:cNvPr id="14" name="TextBox 13">
            <a:extLst>
              <a:ext uri="{FF2B5EF4-FFF2-40B4-BE49-F238E27FC236}">
                <a16:creationId xmlns:a16="http://schemas.microsoft.com/office/drawing/2014/main" id="{A6EB1FBB-239B-279D-CAA0-2B3B77646284}"/>
              </a:ext>
            </a:extLst>
          </p:cNvPr>
          <p:cNvSpPr txBox="1"/>
          <p:nvPr/>
        </p:nvSpPr>
        <p:spPr>
          <a:xfrm>
            <a:off x="4843990" y="1708158"/>
            <a:ext cx="2504017" cy="461665"/>
          </a:xfrm>
          <a:prstGeom prst="rect">
            <a:avLst/>
          </a:prstGeom>
          <a:noFill/>
        </p:spPr>
        <p:txBody>
          <a:bodyPr wrap="square">
            <a:spAutoFit/>
          </a:bodyPr>
          <a:lstStyle/>
          <a:p>
            <a:pPr algn="ctr"/>
            <a:r>
              <a:rPr lang="en-IE" sz="2400" b="1" dirty="0"/>
              <a:t>WHY</a:t>
            </a:r>
          </a:p>
        </p:txBody>
      </p:sp>
      <p:sp>
        <p:nvSpPr>
          <p:cNvPr id="15" name="TextBox 14">
            <a:extLst>
              <a:ext uri="{FF2B5EF4-FFF2-40B4-BE49-F238E27FC236}">
                <a16:creationId xmlns:a16="http://schemas.microsoft.com/office/drawing/2014/main" id="{467B7DD1-6D5E-81CC-3A5C-62923FD4E5A5}"/>
              </a:ext>
            </a:extLst>
          </p:cNvPr>
          <p:cNvSpPr txBox="1"/>
          <p:nvPr/>
        </p:nvSpPr>
        <p:spPr>
          <a:xfrm>
            <a:off x="8641887" y="1708158"/>
            <a:ext cx="2504017" cy="461665"/>
          </a:xfrm>
          <a:prstGeom prst="rect">
            <a:avLst/>
          </a:prstGeom>
          <a:noFill/>
        </p:spPr>
        <p:txBody>
          <a:bodyPr wrap="square">
            <a:spAutoFit/>
          </a:bodyPr>
          <a:lstStyle/>
          <a:p>
            <a:pPr algn="ctr"/>
            <a:r>
              <a:rPr lang="en-IE" sz="2400" b="1" dirty="0"/>
              <a:t>WHEN</a:t>
            </a:r>
          </a:p>
        </p:txBody>
      </p:sp>
      <p:sp>
        <p:nvSpPr>
          <p:cNvPr id="16" name="Arrow: Pentagon 15">
            <a:extLst>
              <a:ext uri="{FF2B5EF4-FFF2-40B4-BE49-F238E27FC236}">
                <a16:creationId xmlns:a16="http://schemas.microsoft.com/office/drawing/2014/main" id="{019F54EB-6931-D67B-A0A9-6A2A59D122F7}"/>
              </a:ext>
            </a:extLst>
          </p:cNvPr>
          <p:cNvSpPr/>
          <p:nvPr/>
        </p:nvSpPr>
        <p:spPr>
          <a:xfrm>
            <a:off x="4053016" y="2338794"/>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7" name="Arrow: Pentagon 16">
            <a:extLst>
              <a:ext uri="{FF2B5EF4-FFF2-40B4-BE49-F238E27FC236}">
                <a16:creationId xmlns:a16="http://schemas.microsoft.com/office/drawing/2014/main" id="{9BFB5456-AAC7-3A10-1852-55651ADFD752}"/>
              </a:ext>
            </a:extLst>
          </p:cNvPr>
          <p:cNvSpPr/>
          <p:nvPr/>
        </p:nvSpPr>
        <p:spPr>
          <a:xfrm>
            <a:off x="7850910" y="2346870"/>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8" name="Arrow: Pentagon 17">
            <a:extLst>
              <a:ext uri="{FF2B5EF4-FFF2-40B4-BE49-F238E27FC236}">
                <a16:creationId xmlns:a16="http://schemas.microsoft.com/office/drawing/2014/main" id="{0D6FAFE8-F79A-E589-F7F7-865A810A50DC}"/>
              </a:ext>
            </a:extLst>
          </p:cNvPr>
          <p:cNvSpPr/>
          <p:nvPr/>
        </p:nvSpPr>
        <p:spPr>
          <a:xfrm>
            <a:off x="4053016" y="4236796"/>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9" name="Arrow: Pentagon 18">
            <a:extLst>
              <a:ext uri="{FF2B5EF4-FFF2-40B4-BE49-F238E27FC236}">
                <a16:creationId xmlns:a16="http://schemas.microsoft.com/office/drawing/2014/main" id="{5325BAEC-E643-3387-3B62-D08E66851FA5}"/>
              </a:ext>
            </a:extLst>
          </p:cNvPr>
          <p:cNvSpPr/>
          <p:nvPr/>
        </p:nvSpPr>
        <p:spPr>
          <a:xfrm>
            <a:off x="7840131" y="4261024"/>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21" name="TextBox 20">
            <a:extLst>
              <a:ext uri="{FF2B5EF4-FFF2-40B4-BE49-F238E27FC236}">
                <a16:creationId xmlns:a16="http://schemas.microsoft.com/office/drawing/2014/main" id="{9D83CC33-443D-E41E-2BA1-6CB7324BA268}"/>
              </a:ext>
            </a:extLst>
          </p:cNvPr>
          <p:cNvSpPr txBox="1"/>
          <p:nvPr/>
        </p:nvSpPr>
        <p:spPr>
          <a:xfrm>
            <a:off x="1" y="2556750"/>
            <a:ext cx="543194" cy="923330"/>
          </a:xfrm>
          <a:prstGeom prst="rect">
            <a:avLst/>
          </a:prstGeom>
          <a:noFill/>
        </p:spPr>
        <p:txBody>
          <a:bodyPr wrap="square">
            <a:spAutoFit/>
          </a:bodyPr>
          <a:lstStyle/>
          <a:p>
            <a:r>
              <a:rPr lang="en-IE" sz="5400" b="1" dirty="0"/>
              <a:t>1</a:t>
            </a:r>
            <a:endParaRPr lang="en-IE" sz="5400" dirty="0"/>
          </a:p>
        </p:txBody>
      </p:sp>
      <p:sp>
        <p:nvSpPr>
          <p:cNvPr id="22" name="TextBox 21">
            <a:extLst>
              <a:ext uri="{FF2B5EF4-FFF2-40B4-BE49-F238E27FC236}">
                <a16:creationId xmlns:a16="http://schemas.microsoft.com/office/drawing/2014/main" id="{21862948-34E5-65A6-4060-55355F9E2078}"/>
              </a:ext>
            </a:extLst>
          </p:cNvPr>
          <p:cNvSpPr txBox="1"/>
          <p:nvPr/>
        </p:nvSpPr>
        <p:spPr>
          <a:xfrm>
            <a:off x="10780" y="4470904"/>
            <a:ext cx="543194" cy="923330"/>
          </a:xfrm>
          <a:prstGeom prst="rect">
            <a:avLst/>
          </a:prstGeom>
          <a:noFill/>
        </p:spPr>
        <p:txBody>
          <a:bodyPr wrap="square">
            <a:spAutoFit/>
          </a:bodyPr>
          <a:lstStyle/>
          <a:p>
            <a:r>
              <a:rPr lang="en-IE" sz="5400" b="1" dirty="0"/>
              <a:t>2</a:t>
            </a:r>
            <a:endParaRPr lang="en-IE" sz="5400" dirty="0"/>
          </a:p>
        </p:txBody>
      </p:sp>
    </p:spTree>
    <p:extLst>
      <p:ext uri="{BB962C8B-B14F-4D97-AF65-F5344CB8AC3E}">
        <p14:creationId xmlns:p14="http://schemas.microsoft.com/office/powerpoint/2010/main" val="2373326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sp>
        <p:nvSpPr>
          <p:cNvPr id="6" name="Rectangle 5">
            <a:extLst>
              <a:ext uri="{FF2B5EF4-FFF2-40B4-BE49-F238E27FC236}">
                <a16:creationId xmlns:a16="http://schemas.microsoft.com/office/drawing/2014/main" id="{1AC02525-7E2E-4A72-AFE1-EE0A6DD1FF7C}"/>
              </a:ext>
            </a:extLst>
          </p:cNvPr>
          <p:cNvSpPr/>
          <p:nvPr/>
        </p:nvSpPr>
        <p:spPr>
          <a:xfrm>
            <a:off x="543195" y="233879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1400" b="1" dirty="0">
                <a:solidFill>
                  <a:schemeClr val="tx1"/>
                </a:solidFill>
              </a:rPr>
              <a:t>System 2 System</a:t>
            </a:r>
            <a:br>
              <a:rPr lang="en-GB" sz="1400" dirty="0">
                <a:solidFill>
                  <a:schemeClr val="tx1"/>
                </a:solidFill>
              </a:rPr>
            </a:br>
            <a:r>
              <a:rPr lang="en-IE" sz="1400" dirty="0">
                <a:solidFill>
                  <a:schemeClr val="tx1"/>
                </a:solidFill>
              </a:rPr>
              <a:t>Training Sessions</a:t>
            </a:r>
            <a:endParaRPr lang="en-US" sz="1333" dirty="0">
              <a:solidFill>
                <a:schemeClr val="tx1"/>
              </a:solidFill>
              <a:latin typeface="Open Sans"/>
            </a:endParaRPr>
          </a:p>
        </p:txBody>
      </p:sp>
      <p:sp>
        <p:nvSpPr>
          <p:cNvPr id="7" name="Rectangle 6">
            <a:extLst>
              <a:ext uri="{FF2B5EF4-FFF2-40B4-BE49-F238E27FC236}">
                <a16:creationId xmlns:a16="http://schemas.microsoft.com/office/drawing/2014/main" id="{56B052F5-4AEA-404B-BD49-F4FCAED208F5}"/>
              </a:ext>
            </a:extLst>
          </p:cNvPr>
          <p:cNvSpPr/>
          <p:nvPr/>
        </p:nvSpPr>
        <p:spPr>
          <a:xfrm>
            <a:off x="4341089" y="233879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1400" b="1" dirty="0">
                <a:solidFill>
                  <a:schemeClr val="tx1"/>
                </a:solidFill>
              </a:rPr>
              <a:t>Open Questions</a:t>
            </a:r>
            <a:br>
              <a:rPr lang="en-GB" sz="1400" dirty="0">
                <a:solidFill>
                  <a:schemeClr val="tx1"/>
                </a:solidFill>
              </a:rPr>
            </a:br>
            <a:r>
              <a:rPr lang="en-US" sz="1400" dirty="0">
                <a:solidFill>
                  <a:schemeClr val="tx1"/>
                </a:solidFill>
              </a:rPr>
              <a:t>To support the user communication with integration and using S2S</a:t>
            </a:r>
            <a:endParaRPr lang="en-US" sz="1333" dirty="0">
              <a:solidFill>
                <a:schemeClr val="tx1"/>
              </a:solidFill>
              <a:latin typeface="Open Sans"/>
            </a:endParaRPr>
          </a:p>
        </p:txBody>
      </p:sp>
      <p:sp>
        <p:nvSpPr>
          <p:cNvPr id="8" name="Rectangle 7">
            <a:extLst>
              <a:ext uri="{FF2B5EF4-FFF2-40B4-BE49-F238E27FC236}">
                <a16:creationId xmlns:a16="http://schemas.microsoft.com/office/drawing/2014/main" id="{FC262B70-B582-45AF-8140-FC1409097E63}"/>
              </a:ext>
            </a:extLst>
          </p:cNvPr>
          <p:cNvSpPr/>
          <p:nvPr/>
        </p:nvSpPr>
        <p:spPr>
          <a:xfrm>
            <a:off x="8138984" y="2322642"/>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1400" b="1" dirty="0">
                <a:solidFill>
                  <a:schemeClr val="tx1"/>
                </a:solidFill>
              </a:rPr>
              <a:t>Update</a:t>
            </a:r>
            <a:br>
              <a:rPr lang="en-GB" sz="1400" dirty="0">
                <a:solidFill>
                  <a:schemeClr val="tx1"/>
                </a:solidFill>
              </a:rPr>
            </a:br>
            <a:r>
              <a:rPr lang="en-US" sz="1400" dirty="0">
                <a:solidFill>
                  <a:schemeClr val="tx1"/>
                </a:solidFill>
              </a:rPr>
              <a:t>Wednesday 17 Jan </a:t>
            </a:r>
          </a:p>
          <a:p>
            <a:pPr algn="ctr" defTabSz="609585">
              <a:defRPr/>
            </a:pPr>
            <a:r>
              <a:rPr lang="en-US" sz="1400" dirty="0">
                <a:solidFill>
                  <a:schemeClr val="tx1"/>
                </a:solidFill>
                <a:latin typeface="Open Sans"/>
              </a:rPr>
              <a:t>1030h to 1130h</a:t>
            </a:r>
            <a:endParaRPr lang="en-US" sz="1333" dirty="0">
              <a:solidFill>
                <a:schemeClr val="tx1"/>
              </a:solidFill>
              <a:latin typeface="Open Sans"/>
            </a:endParaRPr>
          </a:p>
        </p:txBody>
      </p:sp>
      <p:sp>
        <p:nvSpPr>
          <p:cNvPr id="9" name="Rectangle 8">
            <a:extLst>
              <a:ext uri="{FF2B5EF4-FFF2-40B4-BE49-F238E27FC236}">
                <a16:creationId xmlns:a16="http://schemas.microsoft.com/office/drawing/2014/main" id="{3C9938B3-EA2E-42F9-8927-06C30D863630}"/>
              </a:ext>
            </a:extLst>
          </p:cNvPr>
          <p:cNvSpPr/>
          <p:nvPr/>
        </p:nvSpPr>
        <p:spPr>
          <a:xfrm>
            <a:off x="543195" y="4252948"/>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1400" b="1" dirty="0">
                <a:solidFill>
                  <a:schemeClr val="tx1"/>
                </a:solidFill>
              </a:rPr>
              <a:t>EAM 3.0</a:t>
            </a:r>
            <a:br>
              <a:rPr lang="en-GB" sz="1400" dirty="0">
                <a:solidFill>
                  <a:schemeClr val="tx1"/>
                </a:solidFill>
              </a:rPr>
            </a:br>
            <a:r>
              <a:rPr lang="en-US" sz="1400" dirty="0">
                <a:solidFill>
                  <a:schemeClr val="tx1"/>
                </a:solidFill>
              </a:rPr>
              <a:t>Training Session</a:t>
            </a:r>
          </a:p>
          <a:p>
            <a:pPr algn="ctr" defTabSz="609585">
              <a:defRPr/>
            </a:pPr>
            <a:endParaRPr lang="en-US" sz="1333" dirty="0">
              <a:solidFill>
                <a:schemeClr val="tx1"/>
              </a:solidFill>
              <a:latin typeface="Open Sans"/>
            </a:endParaRPr>
          </a:p>
        </p:txBody>
      </p:sp>
      <p:sp>
        <p:nvSpPr>
          <p:cNvPr id="10" name="Rectangle 9">
            <a:extLst>
              <a:ext uri="{FF2B5EF4-FFF2-40B4-BE49-F238E27FC236}">
                <a16:creationId xmlns:a16="http://schemas.microsoft.com/office/drawing/2014/main" id="{B34F6C8B-B285-4B88-876C-340AE8E21A8D}"/>
              </a:ext>
            </a:extLst>
          </p:cNvPr>
          <p:cNvSpPr/>
          <p:nvPr/>
        </p:nvSpPr>
        <p:spPr>
          <a:xfrm>
            <a:off x="4341089" y="4252948"/>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1400" b="1" dirty="0">
                <a:solidFill>
                  <a:schemeClr val="tx1"/>
                </a:solidFill>
              </a:rPr>
              <a:t>Open Questions</a:t>
            </a:r>
            <a:br>
              <a:rPr lang="en-GB" sz="1400" dirty="0">
                <a:solidFill>
                  <a:schemeClr val="tx1"/>
                </a:solidFill>
              </a:rPr>
            </a:br>
            <a:r>
              <a:rPr lang="en-US" sz="1400" dirty="0">
                <a:solidFill>
                  <a:schemeClr val="tx1"/>
                </a:solidFill>
              </a:rPr>
              <a:t>To support the user communication with integration and using EAM 3.0</a:t>
            </a:r>
            <a:endParaRPr lang="en-US" sz="1333" dirty="0">
              <a:solidFill>
                <a:schemeClr val="tx1"/>
              </a:solidFill>
              <a:latin typeface="Open Sans"/>
            </a:endParaRPr>
          </a:p>
        </p:txBody>
      </p:sp>
      <p:sp>
        <p:nvSpPr>
          <p:cNvPr id="11" name="Rectangle 10">
            <a:extLst>
              <a:ext uri="{FF2B5EF4-FFF2-40B4-BE49-F238E27FC236}">
                <a16:creationId xmlns:a16="http://schemas.microsoft.com/office/drawing/2014/main" id="{761150A8-E8A9-46AD-B477-CAB02D931CCE}"/>
              </a:ext>
            </a:extLst>
          </p:cNvPr>
          <p:cNvSpPr/>
          <p:nvPr/>
        </p:nvSpPr>
        <p:spPr>
          <a:xfrm>
            <a:off x="8138984" y="4236796"/>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r>
              <a:rPr lang="en-GB" sz="1400" b="1" dirty="0">
                <a:solidFill>
                  <a:schemeClr val="tx1"/>
                </a:solidFill>
              </a:rPr>
              <a:t>TBC</a:t>
            </a:r>
            <a:br>
              <a:rPr lang="en-GB" sz="1400" dirty="0">
                <a:solidFill>
                  <a:schemeClr val="tx1"/>
                </a:solidFill>
              </a:rPr>
            </a:br>
            <a:r>
              <a:rPr lang="en-GB" sz="1400" dirty="0">
                <a:solidFill>
                  <a:schemeClr val="tx1"/>
                </a:solidFill>
              </a:rPr>
              <a:t>User Community Feedback</a:t>
            </a:r>
            <a:endParaRPr lang="en-US" sz="1333" dirty="0">
              <a:solidFill>
                <a:schemeClr val="tx1"/>
              </a:solidFill>
              <a:latin typeface="Open Sans"/>
            </a:endParaRPr>
          </a:p>
        </p:txBody>
      </p:sp>
      <p:sp>
        <p:nvSpPr>
          <p:cNvPr id="13" name="TextBox 12">
            <a:extLst>
              <a:ext uri="{FF2B5EF4-FFF2-40B4-BE49-F238E27FC236}">
                <a16:creationId xmlns:a16="http://schemas.microsoft.com/office/drawing/2014/main" id="{8D0B93A1-B57C-703D-37D4-AFAD54B5B81C}"/>
              </a:ext>
            </a:extLst>
          </p:cNvPr>
          <p:cNvSpPr txBox="1"/>
          <p:nvPr/>
        </p:nvSpPr>
        <p:spPr>
          <a:xfrm>
            <a:off x="1046096" y="1708158"/>
            <a:ext cx="2504017" cy="461665"/>
          </a:xfrm>
          <a:prstGeom prst="rect">
            <a:avLst/>
          </a:prstGeom>
          <a:noFill/>
        </p:spPr>
        <p:txBody>
          <a:bodyPr wrap="square">
            <a:spAutoFit/>
          </a:bodyPr>
          <a:lstStyle/>
          <a:p>
            <a:pPr algn="ctr"/>
            <a:r>
              <a:rPr lang="en-IE" sz="2400" b="1" dirty="0"/>
              <a:t>WHAT</a:t>
            </a:r>
          </a:p>
        </p:txBody>
      </p:sp>
      <p:sp>
        <p:nvSpPr>
          <p:cNvPr id="14" name="TextBox 13">
            <a:extLst>
              <a:ext uri="{FF2B5EF4-FFF2-40B4-BE49-F238E27FC236}">
                <a16:creationId xmlns:a16="http://schemas.microsoft.com/office/drawing/2014/main" id="{A6EB1FBB-239B-279D-CAA0-2B3B77646284}"/>
              </a:ext>
            </a:extLst>
          </p:cNvPr>
          <p:cNvSpPr txBox="1"/>
          <p:nvPr/>
        </p:nvSpPr>
        <p:spPr>
          <a:xfrm>
            <a:off x="4843990" y="1708158"/>
            <a:ext cx="2504017" cy="461665"/>
          </a:xfrm>
          <a:prstGeom prst="rect">
            <a:avLst/>
          </a:prstGeom>
          <a:noFill/>
        </p:spPr>
        <p:txBody>
          <a:bodyPr wrap="square">
            <a:spAutoFit/>
          </a:bodyPr>
          <a:lstStyle/>
          <a:p>
            <a:pPr algn="ctr"/>
            <a:r>
              <a:rPr lang="en-IE" sz="2400" b="1" dirty="0"/>
              <a:t>WHY</a:t>
            </a:r>
          </a:p>
        </p:txBody>
      </p:sp>
      <p:sp>
        <p:nvSpPr>
          <p:cNvPr id="15" name="TextBox 14">
            <a:extLst>
              <a:ext uri="{FF2B5EF4-FFF2-40B4-BE49-F238E27FC236}">
                <a16:creationId xmlns:a16="http://schemas.microsoft.com/office/drawing/2014/main" id="{467B7DD1-6D5E-81CC-3A5C-62923FD4E5A5}"/>
              </a:ext>
            </a:extLst>
          </p:cNvPr>
          <p:cNvSpPr txBox="1"/>
          <p:nvPr/>
        </p:nvSpPr>
        <p:spPr>
          <a:xfrm>
            <a:off x="8641887" y="1708158"/>
            <a:ext cx="2504017" cy="461665"/>
          </a:xfrm>
          <a:prstGeom prst="rect">
            <a:avLst/>
          </a:prstGeom>
          <a:noFill/>
        </p:spPr>
        <p:txBody>
          <a:bodyPr wrap="square">
            <a:spAutoFit/>
          </a:bodyPr>
          <a:lstStyle/>
          <a:p>
            <a:pPr algn="ctr"/>
            <a:r>
              <a:rPr lang="en-IE" sz="2400" b="1" dirty="0"/>
              <a:t>WHEN</a:t>
            </a:r>
          </a:p>
        </p:txBody>
      </p:sp>
      <p:sp>
        <p:nvSpPr>
          <p:cNvPr id="16" name="Arrow: Pentagon 15">
            <a:extLst>
              <a:ext uri="{FF2B5EF4-FFF2-40B4-BE49-F238E27FC236}">
                <a16:creationId xmlns:a16="http://schemas.microsoft.com/office/drawing/2014/main" id="{019F54EB-6931-D67B-A0A9-6A2A59D122F7}"/>
              </a:ext>
            </a:extLst>
          </p:cNvPr>
          <p:cNvSpPr/>
          <p:nvPr/>
        </p:nvSpPr>
        <p:spPr>
          <a:xfrm>
            <a:off x="4053016" y="2338794"/>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7" name="Arrow: Pentagon 16">
            <a:extLst>
              <a:ext uri="{FF2B5EF4-FFF2-40B4-BE49-F238E27FC236}">
                <a16:creationId xmlns:a16="http://schemas.microsoft.com/office/drawing/2014/main" id="{9BFB5456-AAC7-3A10-1852-55651ADFD752}"/>
              </a:ext>
            </a:extLst>
          </p:cNvPr>
          <p:cNvSpPr/>
          <p:nvPr/>
        </p:nvSpPr>
        <p:spPr>
          <a:xfrm>
            <a:off x="7850910" y="2346870"/>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8" name="Arrow: Pentagon 17">
            <a:extLst>
              <a:ext uri="{FF2B5EF4-FFF2-40B4-BE49-F238E27FC236}">
                <a16:creationId xmlns:a16="http://schemas.microsoft.com/office/drawing/2014/main" id="{0D6FAFE8-F79A-E589-F7F7-865A810A50DC}"/>
              </a:ext>
            </a:extLst>
          </p:cNvPr>
          <p:cNvSpPr/>
          <p:nvPr/>
        </p:nvSpPr>
        <p:spPr>
          <a:xfrm>
            <a:off x="4053016" y="4236796"/>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9" name="Arrow: Pentagon 18">
            <a:extLst>
              <a:ext uri="{FF2B5EF4-FFF2-40B4-BE49-F238E27FC236}">
                <a16:creationId xmlns:a16="http://schemas.microsoft.com/office/drawing/2014/main" id="{5325BAEC-E643-3387-3B62-D08E66851FA5}"/>
              </a:ext>
            </a:extLst>
          </p:cNvPr>
          <p:cNvSpPr/>
          <p:nvPr/>
        </p:nvSpPr>
        <p:spPr>
          <a:xfrm>
            <a:off x="7840131" y="4261024"/>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21" name="TextBox 20">
            <a:extLst>
              <a:ext uri="{FF2B5EF4-FFF2-40B4-BE49-F238E27FC236}">
                <a16:creationId xmlns:a16="http://schemas.microsoft.com/office/drawing/2014/main" id="{9D83CC33-443D-E41E-2BA1-6CB7324BA268}"/>
              </a:ext>
            </a:extLst>
          </p:cNvPr>
          <p:cNvSpPr txBox="1"/>
          <p:nvPr/>
        </p:nvSpPr>
        <p:spPr>
          <a:xfrm>
            <a:off x="1" y="2556750"/>
            <a:ext cx="543194" cy="923330"/>
          </a:xfrm>
          <a:prstGeom prst="rect">
            <a:avLst/>
          </a:prstGeom>
          <a:noFill/>
        </p:spPr>
        <p:txBody>
          <a:bodyPr wrap="square">
            <a:spAutoFit/>
          </a:bodyPr>
          <a:lstStyle/>
          <a:p>
            <a:r>
              <a:rPr lang="en-IE" sz="5400" b="1" dirty="0"/>
              <a:t>3</a:t>
            </a:r>
            <a:endParaRPr lang="en-IE" sz="5400" dirty="0"/>
          </a:p>
        </p:txBody>
      </p:sp>
      <p:sp>
        <p:nvSpPr>
          <p:cNvPr id="22" name="TextBox 21">
            <a:extLst>
              <a:ext uri="{FF2B5EF4-FFF2-40B4-BE49-F238E27FC236}">
                <a16:creationId xmlns:a16="http://schemas.microsoft.com/office/drawing/2014/main" id="{21862948-34E5-65A6-4060-55355F9E2078}"/>
              </a:ext>
            </a:extLst>
          </p:cNvPr>
          <p:cNvSpPr txBox="1"/>
          <p:nvPr/>
        </p:nvSpPr>
        <p:spPr>
          <a:xfrm>
            <a:off x="10780" y="4470904"/>
            <a:ext cx="543194" cy="923330"/>
          </a:xfrm>
          <a:prstGeom prst="rect">
            <a:avLst/>
          </a:prstGeom>
          <a:noFill/>
        </p:spPr>
        <p:txBody>
          <a:bodyPr wrap="square">
            <a:spAutoFit/>
          </a:bodyPr>
          <a:lstStyle/>
          <a:p>
            <a:r>
              <a:rPr lang="en-IE" sz="5400" b="1" dirty="0"/>
              <a:t>4</a:t>
            </a:r>
            <a:endParaRPr lang="en-IE" sz="5400" dirty="0"/>
          </a:p>
        </p:txBody>
      </p:sp>
    </p:spTree>
    <p:extLst>
      <p:ext uri="{BB962C8B-B14F-4D97-AF65-F5344CB8AC3E}">
        <p14:creationId xmlns:p14="http://schemas.microsoft.com/office/powerpoint/2010/main" val="580451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2458428867"/>
              </p:ext>
            </p:extLst>
          </p:nvPr>
        </p:nvGraphicFramePr>
        <p:xfrm>
          <a:off x="316523" y="1359230"/>
          <a:ext cx="11494476" cy="4946886"/>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286202">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897307">
                <a:tc>
                  <a:txBody>
                    <a:bodyPr/>
                    <a:lstStyle/>
                    <a:p>
                      <a:pPr algn="l"/>
                      <a:r>
                        <a:rPr lang="en-US" sz="1400" dirty="0">
                          <a:solidFill>
                            <a:schemeClr val="tx1"/>
                          </a:solidFill>
                          <a:latin typeface="+mn-lt"/>
                        </a:rPr>
                        <a:t>Nicolai Vroonen</a:t>
                      </a:r>
                    </a:p>
                    <a:p>
                      <a:pPr algn="l"/>
                      <a:r>
                        <a:rPr lang="en-US" sz="1400" b="1" dirty="0">
                          <a:solidFill>
                            <a:schemeClr val="tx1"/>
                          </a:solidFill>
                          <a:latin typeface="+mn-lt"/>
                        </a:rPr>
                        <a:t>Jan </a:t>
                      </a:r>
                      <a:r>
                        <a:rPr lang="en-US" sz="1400" b="1" dirty="0" err="1">
                          <a:solidFill>
                            <a:schemeClr val="tx1"/>
                          </a:solidFill>
                          <a:latin typeface="+mn-lt"/>
                        </a:rPr>
                        <a:t>Palfijn</a:t>
                      </a:r>
                      <a:r>
                        <a:rPr lang="en-US" sz="1400" b="1" dirty="0">
                          <a:solidFill>
                            <a:schemeClr val="tx1"/>
                          </a:solidFill>
                          <a:latin typeface="+mn-lt"/>
                        </a:rPr>
                        <a:t> Gent</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RITM0014681 - The Grants for the users in EAM v3 are not going through in HD4DP.</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One of our users has 26 Grants to different author groups as Local study group but aren't accessible in HD4DP on the local installation.</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Issue outstanding currently being investigated – estimated time to fix 2 weeks </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0300280"/>
                  </a:ext>
                </a:extLst>
              </a:tr>
              <a:tr h="14008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Erik Vander Meersch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err="1">
                          <a:solidFill>
                            <a:schemeClr val="tx1"/>
                          </a:solidFill>
                          <a:latin typeface="+mn-lt"/>
                        </a:rPr>
                        <a:t>NexuzHealth</a:t>
                      </a:r>
                      <a:endParaRPr lang="en-US" sz="1400" b="1"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indent="0" algn="l">
                        <a:buFont typeface="+mj-lt"/>
                        <a:buNone/>
                      </a:pPr>
                      <a:r>
                        <a:rPr lang="en-US" sz="1400" dirty="0">
                          <a:solidFill>
                            <a:schemeClr val="tx1"/>
                          </a:solidFill>
                          <a:latin typeface="+mn-lt"/>
                        </a:rPr>
                        <a:t>Since today the problem with the Author Groups is back.</a:t>
                      </a:r>
                    </a:p>
                    <a:p>
                      <a:pPr marL="0" indent="0" algn="l">
                        <a:buFont typeface="+mj-lt"/>
                        <a:buNone/>
                      </a:pPr>
                      <a:r>
                        <a:rPr lang="en-US" sz="1400" dirty="0">
                          <a:solidFill>
                            <a:schemeClr val="tx1"/>
                          </a:solidFill>
                          <a:latin typeface="+mn-lt"/>
                        </a:rPr>
                        <a:t>This problem was gone for a number of weeks but suddenly today, we get this again.</a:t>
                      </a:r>
                    </a:p>
                    <a:p>
                      <a:pPr marL="0" indent="0" algn="l">
                        <a:buFont typeface="+mj-lt"/>
                        <a:buNone/>
                      </a:pPr>
                      <a:r>
                        <a:rPr lang="en-US" sz="1400" dirty="0">
                          <a:solidFill>
                            <a:schemeClr val="tx1"/>
                          </a:solidFill>
                          <a:latin typeface="+mn-lt"/>
                        </a:rPr>
                        <a:t>As nothing has changed on our side, we have no clue what to do.</a:t>
                      </a:r>
                    </a:p>
                    <a:p>
                      <a:pPr marL="0" indent="0" algn="l">
                        <a:buFont typeface="+mj-lt"/>
                        <a:buNone/>
                      </a:pPr>
                      <a:r>
                        <a:rPr lang="en-US" sz="1400" dirty="0">
                          <a:solidFill>
                            <a:schemeClr val="tx1"/>
                          </a:solidFill>
                          <a:latin typeface="+mn-lt"/>
                        </a:rPr>
                        <a:t>It blocks our registrations and is very annoying. Can you please give this some attention</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indent="0" algn="l">
                        <a:buFont typeface="+mj-lt"/>
                        <a:buNone/>
                      </a:pPr>
                      <a:r>
                        <a:rPr lang="en-US" sz="1400" dirty="0">
                          <a:solidFill>
                            <a:schemeClr val="tx1"/>
                          </a:solidFill>
                          <a:latin typeface="+mn-lt"/>
                        </a:rPr>
                        <a:t>Issue outstanding currently being investigated – estimated time to fix 2 weeks </a:t>
                      </a:r>
                    </a:p>
                    <a:p>
                      <a:pPr marL="0" indent="0" algn="l">
                        <a:buFont typeface="+mj-lt"/>
                        <a:buNone/>
                      </a:pPr>
                      <a:r>
                        <a:rPr lang="en-US" sz="1400" dirty="0">
                          <a:solidFill>
                            <a:schemeClr val="tx1"/>
                          </a:solidFill>
                          <a:latin typeface="+mn-lt"/>
                        </a:rPr>
                        <a:t>A ticket has been created for this issue: INC0213288</a:t>
                      </a:r>
                    </a:p>
                    <a:p>
                      <a:pPr marL="0" indent="0" algn="l">
                        <a:buFont typeface="+mj-lt"/>
                        <a:buNone/>
                      </a:pPr>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1229687"/>
                  </a:ext>
                </a:extLst>
              </a:tr>
              <a:tr h="897307">
                <a:tc>
                  <a:txBody>
                    <a:bodyPr/>
                    <a:lstStyle/>
                    <a:p>
                      <a:pPr algn="l"/>
                      <a:r>
                        <a:rPr lang="en-US" sz="1400" dirty="0">
                          <a:solidFill>
                            <a:schemeClr val="tx1"/>
                          </a:solidFill>
                          <a:latin typeface="+mn-lt"/>
                        </a:rPr>
                        <a:t>Damien Van Wilder</a:t>
                      </a:r>
                    </a:p>
                    <a:p>
                      <a:pPr algn="l"/>
                      <a:r>
                        <a:rPr lang="en-US" sz="1400" b="1" dirty="0">
                          <a:solidFill>
                            <a:schemeClr val="tx1"/>
                          </a:solidFill>
                          <a:latin typeface="+mn-lt"/>
                        </a:rPr>
                        <a:t>UCL St Luc</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r>
                        <a:rPr lang="en-US" sz="1400" dirty="0">
                          <a:solidFill>
                            <a:schemeClr val="tx1"/>
                          </a:solidFill>
                          <a:latin typeface="+mn-lt"/>
                        </a:rPr>
                        <a:t>In June 2023, you explained that you would be moving on to version 2 of several registers. When I visit the websites dedicated to these registers, I notice that a lot of them have not been updated.</a:t>
                      </a:r>
                    </a:p>
                    <a:p>
                      <a:pPr algn="l"/>
                      <a:r>
                        <a:rPr lang="en-US" sz="1400" dirty="0">
                          <a:solidFill>
                            <a:schemeClr val="tx1"/>
                          </a:solidFill>
                          <a:latin typeface="+mn-lt"/>
                        </a:rPr>
                        <a:t>Can you update this slide in the next ICT information session?”</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r>
                        <a:rPr lang="en-US" sz="1400" dirty="0">
                          <a:solidFill>
                            <a:schemeClr val="tx1"/>
                          </a:solidFill>
                          <a:latin typeface="+mn-lt"/>
                        </a:rPr>
                        <a:t>There have been no migrations performed. A communication will be shared with a new timeline.</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0468816"/>
                  </a:ext>
                </a:extLst>
              </a:tr>
              <a:tr h="1304710">
                <a:tc>
                  <a:txBody>
                    <a:bodyPr/>
                    <a:lstStyle/>
                    <a:p>
                      <a:pPr algn="l"/>
                      <a:r>
                        <a:rPr lang="en-US" sz="1400" dirty="0">
                          <a:solidFill>
                            <a:schemeClr val="tx1"/>
                          </a:solidFill>
                          <a:latin typeface="+mn-lt"/>
                        </a:rPr>
                        <a:t>Thomas Elskens</a:t>
                      </a:r>
                    </a:p>
                    <a:p>
                      <a:pPr algn="l"/>
                      <a:r>
                        <a:rPr lang="en-US" sz="1400" b="1" dirty="0">
                          <a:solidFill>
                            <a:schemeClr val="tx1"/>
                          </a:solidFill>
                          <a:latin typeface="+mn-lt"/>
                        </a:rPr>
                        <a:t>UZ Brussel</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r>
                        <a:rPr lang="en-US" sz="1400" dirty="0">
                          <a:solidFill>
                            <a:schemeClr val="tx1"/>
                          </a:solidFill>
                          <a:latin typeface="+mn-lt"/>
                        </a:rPr>
                        <a:t>RITM0014459 - About the registration of a </a:t>
                      </a:r>
                      <a:r>
                        <a:rPr lang="en-US" sz="1400" dirty="0" err="1">
                          <a:solidFill>
                            <a:schemeClr val="tx1"/>
                          </a:solidFill>
                          <a:latin typeface="+mn-lt"/>
                        </a:rPr>
                        <a:t>followup</a:t>
                      </a:r>
                      <a:r>
                        <a:rPr lang="en-US" sz="1400" dirty="0">
                          <a:solidFill>
                            <a:schemeClr val="tx1"/>
                          </a:solidFill>
                          <a:latin typeface="+mn-lt"/>
                        </a:rPr>
                        <a:t> of a valves intervention:</a:t>
                      </a:r>
                    </a:p>
                    <a:p>
                      <a:pPr algn="l"/>
                      <a:r>
                        <a:rPr lang="en-US" sz="1400" dirty="0">
                          <a:solidFill>
                            <a:schemeClr val="tx1"/>
                          </a:solidFill>
                          <a:latin typeface="+mn-lt"/>
                        </a:rPr>
                        <a:t>Will this registration trigger a separate submission to NIPPIN?</a:t>
                      </a:r>
                    </a:p>
                    <a:p>
                      <a:pPr algn="l"/>
                      <a:r>
                        <a:rPr lang="en-US" sz="1400" dirty="0">
                          <a:solidFill>
                            <a:schemeClr val="tx1"/>
                          </a:solidFill>
                          <a:latin typeface="+mn-lt"/>
                        </a:rPr>
                        <a:t>If so, there will be new record for this registration in the NIPPIN </a:t>
                      </a:r>
                      <a:r>
                        <a:rPr lang="en-US" sz="1400" dirty="0" err="1">
                          <a:solidFill>
                            <a:schemeClr val="tx1"/>
                          </a:solidFill>
                          <a:latin typeface="+mn-lt"/>
                        </a:rPr>
                        <a:t>db</a:t>
                      </a:r>
                      <a:r>
                        <a:rPr lang="en-US" sz="1400" dirty="0">
                          <a:solidFill>
                            <a:schemeClr val="tx1"/>
                          </a:solidFill>
                          <a:latin typeface="+mn-lt"/>
                        </a:rPr>
                        <a:t> (with a new registration code) ?</a:t>
                      </a:r>
                    </a:p>
                    <a:p>
                      <a:pPr algn="l"/>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indent="0" algn="l">
                        <a:buFont typeface="Arial" panose="020B0604020202020204" pitchFamily="34" charset="0"/>
                        <a:buNone/>
                      </a:pPr>
                      <a:r>
                        <a:rPr lang="en-US" sz="1400" dirty="0">
                          <a:solidFill>
                            <a:schemeClr val="tx1"/>
                          </a:solidFill>
                          <a:latin typeface="+mn-lt"/>
                        </a:rPr>
                        <a:t>A new DCD submission generates a new registration in the NIPPIN DB</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80624893"/>
                  </a:ext>
                </a:extLst>
              </a:tr>
            </a:tbl>
          </a:graphicData>
        </a:graphic>
      </p:graphicFrame>
    </p:spTree>
    <p:extLst>
      <p:ext uri="{BB962C8B-B14F-4D97-AF65-F5344CB8AC3E}">
        <p14:creationId xmlns:p14="http://schemas.microsoft.com/office/powerpoint/2010/main" val="42308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2984789973"/>
              </p:ext>
            </p:extLst>
          </p:nvPr>
        </p:nvGraphicFramePr>
        <p:xfrm>
          <a:off x="316523" y="1359229"/>
          <a:ext cx="11494476" cy="4799375"/>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290282">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1116705">
                <a:tc>
                  <a:txBody>
                    <a:bodyPr/>
                    <a:lstStyle/>
                    <a:p>
                      <a:pPr algn="l"/>
                      <a:r>
                        <a:rPr lang="en-US" sz="1400" dirty="0">
                          <a:solidFill>
                            <a:schemeClr val="tx1"/>
                          </a:solidFill>
                          <a:latin typeface="+mn-lt"/>
                        </a:rPr>
                        <a:t>Annelies </a:t>
                      </a:r>
                      <a:r>
                        <a:rPr lang="en-US" sz="1400" dirty="0" err="1">
                          <a:solidFill>
                            <a:schemeClr val="tx1"/>
                          </a:solidFill>
                          <a:latin typeface="+mn-lt"/>
                        </a:rPr>
                        <a:t>Dreessen</a:t>
                      </a:r>
                      <a:endParaRPr lang="en-US" sz="1400" dirty="0">
                        <a:solidFill>
                          <a:schemeClr val="tx1"/>
                        </a:solidFill>
                        <a:latin typeface="+mn-lt"/>
                      </a:endParaRPr>
                    </a:p>
                    <a:p>
                      <a:pPr algn="l"/>
                      <a:r>
                        <a:rPr lang="en-US" sz="1400" b="1" dirty="0" err="1">
                          <a:solidFill>
                            <a:schemeClr val="tx1"/>
                          </a:solidFill>
                          <a:latin typeface="+mn-lt"/>
                        </a:rPr>
                        <a:t>Chipsoft</a:t>
                      </a:r>
                      <a:endParaRPr lang="en-US" sz="1400" b="1"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RITM0014526  - General issues relating to the discrepancies between the example files provided on the website and the actual documentation. Headers being added to example files but not represented in the documentation.</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We recognize that every time we perform an update, we also need to update the example files – we are currently looking at automating this process to ensure that all example files are kept up to date. </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0300280"/>
                  </a:ext>
                </a:extLst>
              </a:tr>
              <a:tr h="13564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Thomas </a:t>
                      </a:r>
                      <a:r>
                        <a:rPr lang="en-US" sz="1400" dirty="0" err="1">
                          <a:solidFill>
                            <a:schemeClr val="tx1"/>
                          </a:solidFill>
                          <a:latin typeface="+mn-lt"/>
                        </a:rPr>
                        <a:t>Lasat</a:t>
                      </a:r>
                      <a:endParaRPr lang="en-US" sz="1400" dirty="0">
                        <a:solidFill>
                          <a:schemeClr val="tx1"/>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AZ St-Jan</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indent="0" algn="l">
                        <a:buFont typeface="+mj-lt"/>
                        <a:buNone/>
                      </a:pPr>
                      <a:r>
                        <a:rPr lang="en-US" sz="1400" dirty="0">
                          <a:solidFill>
                            <a:schemeClr val="tx1"/>
                          </a:solidFill>
                          <a:latin typeface="+mn-lt"/>
                        </a:rPr>
                        <a:t>INC0212805 – When we make API calls that don’t require </a:t>
                      </a:r>
                      <a:r>
                        <a:rPr lang="en-US" sz="1400" dirty="0" err="1">
                          <a:solidFill>
                            <a:schemeClr val="tx1"/>
                          </a:solidFill>
                          <a:latin typeface="+mn-lt"/>
                        </a:rPr>
                        <a:t>authentification</a:t>
                      </a:r>
                      <a:r>
                        <a:rPr lang="en-US" sz="1400" dirty="0">
                          <a:solidFill>
                            <a:schemeClr val="tx1"/>
                          </a:solidFill>
                          <a:latin typeface="+mn-lt"/>
                        </a:rPr>
                        <a:t> we are successful but when we attempt to make a call to receive a token to perform automatic registrations we repeatedly receive an error.</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indent="0" algn="l">
                        <a:buFont typeface="+mj-lt"/>
                        <a:buNone/>
                      </a:pPr>
                      <a:r>
                        <a:rPr lang="en-US" sz="1400" dirty="0">
                          <a:solidFill>
                            <a:schemeClr val="tx1"/>
                          </a:solidFill>
                          <a:latin typeface="+mn-lt"/>
                        </a:rPr>
                        <a:t>We understand you require some assistance for System-to-System Integration – There is an API workgroup where we show people how to setup and use it. Would you be interested in joining? </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1229687"/>
                  </a:ext>
                </a:extLst>
              </a:tr>
              <a:tr h="703494">
                <a:tc>
                  <a:txBody>
                    <a:bodyPr/>
                    <a:lstStyle/>
                    <a:p>
                      <a:pPr algn="l"/>
                      <a:r>
                        <a:rPr lang="en-US" sz="1400" dirty="0">
                          <a:solidFill>
                            <a:schemeClr val="tx1"/>
                          </a:solidFill>
                          <a:latin typeface="+mn-lt"/>
                        </a:rPr>
                        <a:t>Haithem Ben Salem</a:t>
                      </a:r>
                    </a:p>
                    <a:p>
                      <a:pPr algn="l"/>
                      <a:r>
                        <a:rPr lang="en-US" sz="1400" b="1" dirty="0">
                          <a:solidFill>
                            <a:schemeClr val="tx1"/>
                          </a:solidFill>
                          <a:latin typeface="+mn-lt"/>
                        </a:rPr>
                        <a:t>UCL St Luc</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r>
                        <a:rPr lang="en-US" sz="1400" dirty="0">
                          <a:solidFill>
                            <a:schemeClr val="tx1"/>
                          </a:solidFill>
                          <a:latin typeface="+mn-lt"/>
                        </a:rPr>
                        <a:t>INC0213001 – Invalid Author Group </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r>
                        <a:rPr lang="en-US" sz="1400" dirty="0">
                          <a:solidFill>
                            <a:schemeClr val="tx1"/>
                          </a:solidFill>
                          <a:latin typeface="+mn-lt"/>
                        </a:rPr>
                        <a:t>Issue has been resolved</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0468816"/>
                  </a:ext>
                </a:extLst>
              </a:tr>
              <a:tr h="1263407">
                <a:tc>
                  <a:txBody>
                    <a:bodyPr/>
                    <a:lstStyle/>
                    <a:p>
                      <a:pPr algn="l"/>
                      <a:r>
                        <a:rPr lang="en-US" sz="1400" dirty="0">
                          <a:solidFill>
                            <a:schemeClr val="tx1"/>
                          </a:solidFill>
                          <a:latin typeface="+mn-lt"/>
                        </a:rPr>
                        <a:t>Sébastien </a:t>
                      </a:r>
                      <a:r>
                        <a:rPr lang="en-US" sz="1400" dirty="0" err="1">
                          <a:solidFill>
                            <a:schemeClr val="tx1"/>
                          </a:solidFill>
                          <a:latin typeface="+mn-lt"/>
                        </a:rPr>
                        <a:t>Wautelet</a:t>
                      </a:r>
                      <a:endParaRPr lang="en-US" sz="1400" dirty="0">
                        <a:solidFill>
                          <a:schemeClr val="tx1"/>
                        </a:solidFill>
                        <a:latin typeface="+mn-lt"/>
                      </a:endParaRPr>
                    </a:p>
                    <a:p>
                      <a:pPr algn="l"/>
                      <a:r>
                        <a:rPr lang="en-US" sz="1400" b="1" dirty="0">
                          <a:solidFill>
                            <a:schemeClr val="tx1"/>
                          </a:solidFill>
                          <a:latin typeface="+mn-lt"/>
                        </a:rPr>
                        <a:t>UCL St Luc</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r>
                        <a:rPr lang="en-US" sz="1400" dirty="0">
                          <a:solidFill>
                            <a:schemeClr val="tx1"/>
                          </a:solidFill>
                          <a:latin typeface="+mn-lt"/>
                        </a:rPr>
                        <a:t>INC0212923  - We submitted a JSON file through the API.</a:t>
                      </a:r>
                    </a:p>
                    <a:p>
                      <a:pPr algn="l"/>
                      <a:r>
                        <a:rPr lang="en-US" sz="1400" dirty="0">
                          <a:solidFill>
                            <a:schemeClr val="tx1"/>
                          </a:solidFill>
                          <a:latin typeface="+mn-lt"/>
                        </a:rPr>
                        <a:t>It's an angioplasty with 2 PCIs. When looking at the submitted form in the web app, in the second PCI, the second material from the first segment is missing, as well as the second segment.</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algn="l"/>
                      <a:r>
                        <a:rPr lang="en-US" sz="1400" dirty="0">
                          <a:solidFill>
                            <a:schemeClr val="tx1"/>
                          </a:solidFill>
                          <a:latin typeface="+mn-lt"/>
                        </a:rPr>
                        <a:t>Issue has been resolved and on PRD</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80624893"/>
                  </a:ext>
                </a:extLst>
              </a:tr>
            </a:tbl>
          </a:graphicData>
        </a:graphic>
      </p:graphicFrame>
    </p:spTree>
    <p:extLst>
      <p:ext uri="{BB962C8B-B14F-4D97-AF65-F5344CB8AC3E}">
        <p14:creationId xmlns:p14="http://schemas.microsoft.com/office/powerpoint/2010/main" val="343274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EAM 3.0 TIPS AND TRICKS</a:t>
            </a:r>
          </a:p>
        </p:txBody>
      </p:sp>
      <p:sp>
        <p:nvSpPr>
          <p:cNvPr id="3" name="Content Placeholder 2">
            <a:extLst>
              <a:ext uri="{FF2B5EF4-FFF2-40B4-BE49-F238E27FC236}">
                <a16:creationId xmlns:a16="http://schemas.microsoft.com/office/drawing/2014/main" id="{D1859633-853E-4A12-36E7-523CE4B600A9}"/>
              </a:ext>
            </a:extLst>
          </p:cNvPr>
          <p:cNvSpPr>
            <a:spLocks noGrp="1"/>
          </p:cNvSpPr>
          <p:nvPr>
            <p:ph idx="1"/>
          </p:nvPr>
        </p:nvSpPr>
        <p:spPr/>
        <p:txBody>
          <a:bodyPr/>
          <a:lstStyle/>
          <a:p>
            <a:r>
              <a:rPr lang="en-IE" dirty="0"/>
              <a:t>Communication sent: 13/12/2023</a:t>
            </a:r>
          </a:p>
          <a:p>
            <a:r>
              <a:rPr lang="en-IE" dirty="0"/>
              <a:t>Description: </a:t>
            </a:r>
            <a:r>
              <a:rPr lang="en-IE" b="1" dirty="0"/>
              <a:t>Updates to Pacemaker</a:t>
            </a:r>
          </a:p>
          <a:p>
            <a:pPr marL="342900" indent="-342900">
              <a:buFont typeface="Arial" panose="020B0604020202020204" pitchFamily="34" charset="0"/>
              <a:buChar char="•"/>
            </a:pPr>
            <a:r>
              <a:rPr lang="en-IE" dirty="0"/>
              <a:t>label update for field 'Datum van follow-up' (DT_FLLWUP) into 'Datum van follow-up of datum van </a:t>
            </a:r>
            <a:r>
              <a:rPr lang="en-IE" dirty="0" err="1"/>
              <a:t>laatste</a:t>
            </a:r>
            <a:r>
              <a:rPr lang="en-IE" dirty="0"/>
              <a:t> </a:t>
            </a:r>
            <a:r>
              <a:rPr lang="en-IE" dirty="0" err="1"/>
              <a:t>contactname</a:t>
            </a:r>
            <a:r>
              <a:rPr lang="en-IE" dirty="0"/>
              <a:t> met de </a:t>
            </a:r>
            <a:r>
              <a:rPr lang="en-IE" dirty="0" err="1"/>
              <a:t>patiënt</a:t>
            </a:r>
            <a:r>
              <a:rPr lang="en-IE" dirty="0"/>
              <a:t>‘ </a:t>
            </a:r>
          </a:p>
          <a:p>
            <a:pPr marL="342900" indent="-342900">
              <a:buFont typeface="Arial" panose="020B0604020202020204" pitchFamily="34" charset="0"/>
              <a:buChar char="•"/>
            </a:pPr>
            <a:r>
              <a:rPr lang="en-IE" dirty="0"/>
              <a:t>Removal of the condition (Only when CD_FLLWUP_PAT_CONT_TPE = 1) </a:t>
            </a:r>
          </a:p>
          <a:p>
            <a:pPr marL="342900" indent="-342900">
              <a:buFont typeface="Arial" panose="020B0604020202020204" pitchFamily="34" charset="0"/>
              <a:buChar char="•"/>
            </a:pPr>
            <a:r>
              <a:rPr lang="en-IE" dirty="0"/>
              <a:t>Label update for validation rule TX_ERR_369 (De </a:t>
            </a:r>
            <a:r>
              <a:rPr lang="en-IE" dirty="0" err="1"/>
              <a:t>geboortedatum</a:t>
            </a:r>
            <a:r>
              <a:rPr lang="en-IE" dirty="0"/>
              <a:t> </a:t>
            </a:r>
            <a:r>
              <a:rPr lang="en-IE" dirty="0" err="1"/>
              <a:t>kan</a:t>
            </a:r>
            <a:r>
              <a:rPr lang="en-IE" dirty="0"/>
              <a:t> </a:t>
            </a:r>
            <a:r>
              <a:rPr lang="en-IE" dirty="0" err="1"/>
              <a:t>niet</a:t>
            </a:r>
            <a:r>
              <a:rPr lang="en-IE" dirty="0"/>
              <a:t> </a:t>
            </a:r>
            <a:r>
              <a:rPr lang="en-IE" dirty="0" err="1"/>
              <a:t>liggen</a:t>
            </a:r>
            <a:r>
              <a:rPr lang="en-IE" dirty="0"/>
              <a:t> </a:t>
            </a:r>
            <a:r>
              <a:rPr lang="en-IE" dirty="0" err="1"/>
              <a:t>na</a:t>
            </a:r>
            <a:r>
              <a:rPr lang="en-IE" dirty="0"/>
              <a:t> de datum van follow-up of datum van </a:t>
            </a:r>
            <a:r>
              <a:rPr lang="en-IE" dirty="0" err="1"/>
              <a:t>laatste</a:t>
            </a:r>
            <a:r>
              <a:rPr lang="en-IE" dirty="0"/>
              <a:t> </a:t>
            </a:r>
            <a:r>
              <a:rPr lang="en-IE" dirty="0" err="1"/>
              <a:t>contactname</a:t>
            </a:r>
            <a:r>
              <a:rPr lang="en-IE" dirty="0"/>
              <a:t> met de </a:t>
            </a:r>
            <a:r>
              <a:rPr lang="en-IE" dirty="0" err="1"/>
              <a:t>patiënt</a:t>
            </a:r>
            <a:r>
              <a:rPr lang="en-IE" dirty="0"/>
              <a:t>). </a:t>
            </a:r>
          </a:p>
          <a:p>
            <a:endParaRPr lang="en-IE" dirty="0"/>
          </a:p>
        </p:txBody>
      </p:sp>
      <p:pic>
        <p:nvPicPr>
          <p:cNvPr id="7" name="Picture 6">
            <a:extLst>
              <a:ext uri="{FF2B5EF4-FFF2-40B4-BE49-F238E27FC236}">
                <a16:creationId xmlns:a16="http://schemas.microsoft.com/office/drawing/2014/main" id="{E26215C4-2571-4DE3-BC4E-0637E5FD1FA8}"/>
              </a:ext>
            </a:extLst>
          </p:cNvPr>
          <p:cNvPicPr>
            <a:picLocks noChangeAspect="1"/>
          </p:cNvPicPr>
          <p:nvPr/>
        </p:nvPicPr>
        <p:blipFill>
          <a:blip r:embed="rId2"/>
          <a:stretch>
            <a:fillRect/>
          </a:stretch>
        </p:blipFill>
        <p:spPr>
          <a:xfrm>
            <a:off x="381001" y="1408922"/>
            <a:ext cx="11429997" cy="4460033"/>
          </a:xfrm>
          <a:prstGeom prst="rect">
            <a:avLst/>
          </a:prstGeom>
        </p:spPr>
      </p:pic>
      <p:pic>
        <p:nvPicPr>
          <p:cNvPr id="9" name="Picture 8">
            <a:extLst>
              <a:ext uri="{FF2B5EF4-FFF2-40B4-BE49-F238E27FC236}">
                <a16:creationId xmlns:a16="http://schemas.microsoft.com/office/drawing/2014/main" id="{E4223A38-1709-454F-B8A0-4ED906490E8C}"/>
              </a:ext>
            </a:extLst>
          </p:cNvPr>
          <p:cNvPicPr>
            <a:picLocks noChangeAspect="1"/>
          </p:cNvPicPr>
          <p:nvPr/>
        </p:nvPicPr>
        <p:blipFill>
          <a:blip r:embed="rId3"/>
          <a:stretch>
            <a:fillRect/>
          </a:stretch>
        </p:blipFill>
        <p:spPr>
          <a:xfrm>
            <a:off x="8444204" y="1363676"/>
            <a:ext cx="3366794" cy="2410592"/>
          </a:xfrm>
          <a:prstGeom prst="rect">
            <a:avLst/>
          </a:prstGeom>
          <a:ln>
            <a:solidFill>
              <a:srgbClr val="002060"/>
            </a:solidFill>
          </a:ln>
        </p:spPr>
      </p:pic>
      <p:sp>
        <p:nvSpPr>
          <p:cNvPr id="10" name="Arrow: Right 9">
            <a:extLst>
              <a:ext uri="{FF2B5EF4-FFF2-40B4-BE49-F238E27FC236}">
                <a16:creationId xmlns:a16="http://schemas.microsoft.com/office/drawing/2014/main" id="{9FAC02D0-32AB-4E52-A9EF-A964E9F7702E}"/>
              </a:ext>
            </a:extLst>
          </p:cNvPr>
          <p:cNvSpPr/>
          <p:nvPr/>
        </p:nvSpPr>
        <p:spPr>
          <a:xfrm rot="10800000">
            <a:off x="10520199" y="2248677"/>
            <a:ext cx="1132050" cy="494522"/>
          </a:xfrm>
          <a:prstGeom prst="rightArrow">
            <a:avLst/>
          </a:prstGeom>
          <a:solidFill>
            <a:srgbClr val="39B54A"/>
          </a:solid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ln>
                <a:noFill/>
              </a:ln>
              <a:solidFill>
                <a:schemeClr val="accent1"/>
              </a:solidFill>
            </a:endParaRPr>
          </a:p>
        </p:txBody>
      </p:sp>
      <p:sp>
        <p:nvSpPr>
          <p:cNvPr id="11" name="Arrow: Right 10">
            <a:extLst>
              <a:ext uri="{FF2B5EF4-FFF2-40B4-BE49-F238E27FC236}">
                <a16:creationId xmlns:a16="http://schemas.microsoft.com/office/drawing/2014/main" id="{768A2452-2FC9-41B5-A2F7-84D73875CD5A}"/>
              </a:ext>
            </a:extLst>
          </p:cNvPr>
          <p:cNvSpPr/>
          <p:nvPr/>
        </p:nvSpPr>
        <p:spPr>
          <a:xfrm rot="10800000">
            <a:off x="10038117" y="2856721"/>
            <a:ext cx="1132050" cy="494522"/>
          </a:xfrm>
          <a:prstGeom prst="rightArrow">
            <a:avLst/>
          </a:prstGeom>
          <a:solidFill>
            <a:srgbClr val="00B0F0"/>
          </a:solid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ln>
                <a:noFill/>
              </a:ln>
              <a:solidFill>
                <a:schemeClr val="accent1"/>
              </a:solidFill>
            </a:endParaRPr>
          </a:p>
        </p:txBody>
      </p:sp>
    </p:spTree>
    <p:extLst>
      <p:ext uri="{BB962C8B-B14F-4D97-AF65-F5344CB8AC3E}">
        <p14:creationId xmlns:p14="http://schemas.microsoft.com/office/powerpoint/2010/main" val="288760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46192</TotalTime>
  <Words>864</Words>
  <Application>Microsoft Office PowerPoint</Application>
  <PresentationFormat>Widescreen</PresentationFormat>
  <Paragraphs>94</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Open Sans</vt:lpstr>
      <vt:lpstr>Wingdings</vt:lpstr>
      <vt:lpstr>SC_theme</vt:lpstr>
      <vt:lpstr>ICT Info session 12 / 01 / 2024</vt:lpstr>
      <vt:lpstr>CONTENTS</vt:lpstr>
      <vt:lpstr>ANNOUNCEMENTS </vt:lpstr>
      <vt:lpstr>ANNOUNCEMENTS </vt:lpstr>
      <vt:lpstr>OPEN QUESTIONS </vt:lpstr>
      <vt:lpstr>OPEN QUESTIONS </vt:lpstr>
      <vt:lpstr>EAM 3.0 TIPS AND TRICKS</vt:lpstr>
      <vt:lpstr>ROUND TABLE APPROACH</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Jason Sturdy</cp:lastModifiedBy>
  <cp:revision>1049</cp:revision>
  <dcterms:created xsi:type="dcterms:W3CDTF">2018-09-19T06:42:22Z</dcterms:created>
  <dcterms:modified xsi:type="dcterms:W3CDTF">2024-01-11T14:03:11Z</dcterms:modified>
</cp:coreProperties>
</file>