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05" r:id="rId2"/>
    <p:sldId id="440" r:id="rId3"/>
    <p:sldId id="445" r:id="rId4"/>
    <p:sldId id="446" r:id="rId5"/>
    <p:sldId id="398" r:id="rId6"/>
    <p:sldId id="425" r:id="rId7"/>
    <p:sldId id="427" r:id="rId8"/>
    <p:sldId id="426" r:id="rId9"/>
    <p:sldId id="437" r:id="rId1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84649" autoAdjust="0"/>
  </p:normalViewPr>
  <p:slideViewPr>
    <p:cSldViewPr snapToGrid="0" showGuides="1">
      <p:cViewPr varScale="1">
        <p:scale>
          <a:sx n="78" d="100"/>
          <a:sy n="78" d="100"/>
        </p:scale>
        <p:origin x="77" y="163"/>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25-01-24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25-01-24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042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540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322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7823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support.ecwid.com/hc/en-us/articles/207100869-Opening-and-saving-CSV-files-in-Excel" TargetMode="External"/><Relationship Id="rId3" Type="http://schemas.openxmlformats.org/officeDocument/2006/relationships/hyperlink" Target="https://notepad-plus-plus.org/" TargetMode="External"/><Relationship Id="rId7" Type="http://schemas.openxmlformats.org/officeDocument/2006/relationships/hyperlink" Target="https://www.libreoffice.org/download/download-libreoffic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sublimetext.com/download" TargetMode="External"/><Relationship Id="rId5" Type="http://schemas.openxmlformats.org/officeDocument/2006/relationships/hyperlink" Target="https://code.visualstudio.com/" TargetMode="External"/><Relationship Id="rId4" Type="http://schemas.openxmlformats.org/officeDocument/2006/relationships/hyperlink" Target="https://github.com/jakob/TableToo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26 / 01 / 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lstStyle/>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EAM 3.0 Tips &amp; Tricks</a:t>
            </a:r>
          </a:p>
          <a:p>
            <a:pPr marL="342900" indent="-342900">
              <a:buFont typeface="Arial" panose="020B0604020202020204" pitchFamily="34" charset="0"/>
              <a:buChar char="•"/>
            </a:pPr>
            <a:r>
              <a:rPr lang="en-IE" dirty="0"/>
              <a:t>Round Table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574757205"/>
              </p:ext>
            </p:extLst>
          </p:nvPr>
        </p:nvGraphicFramePr>
        <p:xfrm>
          <a:off x="316523" y="1359230"/>
          <a:ext cx="11494476" cy="2306424"/>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86202">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14008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rPr>
                        <a:t>Haithem Ben Salem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UCL St Luc</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b="1" dirty="0">
                          <a:solidFill>
                            <a:schemeClr val="tx1"/>
                          </a:solidFill>
                          <a:latin typeface="+mn-lt"/>
                        </a:rPr>
                        <a:t>RITM0014841</a:t>
                      </a:r>
                      <a:r>
                        <a:rPr lang="en-US" sz="1400" dirty="0">
                          <a:solidFill>
                            <a:schemeClr val="tx1"/>
                          </a:solidFill>
                          <a:latin typeface="+mn-lt"/>
                        </a:rPr>
                        <a:t> - We don't know where to drop the csv file . In which directory HD_DCD_submcsv_HDBP0001_BCFR_BCFR_9_20221121 or HD_DCD_draftcsv_HDBP0001_BCFR_BCFR_9_20221121. </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tx1"/>
                          </a:solidFill>
                          <a:latin typeface="+mn-lt"/>
                        </a:rPr>
                        <a:t>Historically, if a csv was submitted directly it would end up in the submitted folder. Had a csv featured ‘draft’ in the status then it would have ended up in the draft folder. However, at this stage there is no real distinction between both folders. Therefore, they can be saved in either of them.</a:t>
                      </a:r>
                    </a:p>
                    <a:p>
                      <a:pPr marL="0" indent="0" algn="l">
                        <a:buFont typeface="+mj-lt"/>
                        <a:buNone/>
                      </a:pPr>
                      <a:r>
                        <a:rPr lang="en-US" sz="1400" dirty="0">
                          <a:solidFill>
                            <a:schemeClr val="tx1"/>
                          </a:solidFill>
                          <a:latin typeface="+mn-lt"/>
                        </a:rPr>
                        <a:t>Just a reminder: if you wish to create a draft to work on at a later stage, don’t forget to add ‘draft’ in the status column of the csv file.</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2321150"/>
                  </a:ext>
                </a:extLst>
              </a:tr>
            </a:tbl>
          </a:graphicData>
        </a:graphic>
      </p:graphicFrame>
    </p:spTree>
    <p:extLst>
      <p:ext uri="{BB962C8B-B14F-4D97-AF65-F5344CB8AC3E}">
        <p14:creationId xmlns:p14="http://schemas.microsoft.com/office/powerpoint/2010/main" val="247255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656394780"/>
              </p:ext>
            </p:extLst>
          </p:nvPr>
        </p:nvGraphicFramePr>
        <p:xfrm>
          <a:off x="316523" y="1388726"/>
          <a:ext cx="11494476" cy="3672996"/>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98321">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1147631">
                <a:tc>
                  <a:txBody>
                    <a:bodyPr/>
                    <a:lstStyle/>
                    <a:p>
                      <a:pPr algn="l"/>
                      <a:r>
                        <a:rPr lang="en-US" sz="1400" dirty="0">
                          <a:solidFill>
                            <a:schemeClr val="tx1"/>
                          </a:solidFill>
                          <a:latin typeface="+mn-lt"/>
                        </a:rPr>
                        <a:t>Bart De Maeyer</a:t>
                      </a:r>
                    </a:p>
                    <a:p>
                      <a:pPr algn="l"/>
                      <a:r>
                        <a:rPr lang="en-US" sz="1400" b="1" dirty="0">
                          <a:solidFill>
                            <a:schemeClr val="tx1"/>
                          </a:solidFill>
                          <a:latin typeface="+mn-lt"/>
                        </a:rPr>
                        <a:t>UZA</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No ticket</a:t>
                      </a:r>
                      <a:r>
                        <a:rPr lang="en-US" sz="1400" dirty="0">
                          <a:solidFill>
                            <a:schemeClr val="tx1"/>
                          </a:solidFill>
                          <a:latin typeface="+mn-lt"/>
                        </a:rPr>
                        <a:t> - Is it possible to give a new update about the </a:t>
                      </a:r>
                      <a:r>
                        <a:rPr lang="en-US" sz="1400" dirty="0" err="1">
                          <a:solidFill>
                            <a:schemeClr val="tx1"/>
                          </a:solidFill>
                          <a:latin typeface="+mn-lt"/>
                        </a:rPr>
                        <a:t>MyCarenet</a:t>
                      </a:r>
                      <a:r>
                        <a:rPr lang="en-US" sz="1400" dirty="0">
                          <a:solidFill>
                            <a:schemeClr val="tx1"/>
                          </a:solidFill>
                          <a:latin typeface="+mn-lt"/>
                        </a:rPr>
                        <a:t> status in our next bi-weekly on 26/01/2024: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	Are all problems solved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	Can we resend old registration (which-ones)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lumMod val="50000"/>
                            </a:schemeClr>
                          </a:solidFill>
                          <a:latin typeface="+mn-lt"/>
                        </a:rPr>
                        <a:t>There is currently a backlog for which we have a solution to resolve. We are aligning with RIZIV at the moment to provide a reporting mechanism. There is a follow up meeting with RIZIV next week on Wednesday to discuss the matter.</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r h="22092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Thomas Elskens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UZ Brussel</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400" b="1" dirty="0">
                          <a:solidFill>
                            <a:schemeClr val="tx1"/>
                          </a:solidFill>
                          <a:latin typeface="+mn-lt"/>
                        </a:rPr>
                        <a:t>INC0213138</a:t>
                      </a:r>
                      <a:r>
                        <a:rPr lang="en-US" sz="1400" dirty="0">
                          <a:solidFill>
                            <a:schemeClr val="tx1"/>
                          </a:solidFill>
                          <a:latin typeface="+mn-lt"/>
                        </a:rPr>
                        <a:t> - The registration request in attachment (sent by REST API) is being rejected because of a missing G8 score: "De </a:t>
                      </a:r>
                      <a:r>
                        <a:rPr lang="en-US" sz="1400" dirty="0" err="1">
                          <a:solidFill>
                            <a:schemeClr val="tx1"/>
                          </a:solidFill>
                          <a:latin typeface="+mn-lt"/>
                        </a:rPr>
                        <a:t>waarde</a:t>
                      </a:r>
                      <a:r>
                        <a:rPr lang="en-US" sz="1400" dirty="0">
                          <a:solidFill>
                            <a:schemeClr val="tx1"/>
                          </a:solidFill>
                          <a:latin typeface="+mn-lt"/>
                        </a:rPr>
                        <a:t> voor score G8 </a:t>
                      </a:r>
                      <a:r>
                        <a:rPr lang="en-US" sz="1400" dirty="0" err="1">
                          <a:solidFill>
                            <a:schemeClr val="tx1"/>
                          </a:solidFill>
                          <a:latin typeface="+mn-lt"/>
                        </a:rPr>
                        <a:t>moet</a:t>
                      </a:r>
                      <a:r>
                        <a:rPr lang="en-US" sz="1400" dirty="0">
                          <a:solidFill>
                            <a:schemeClr val="tx1"/>
                          </a:solidFill>
                          <a:latin typeface="+mn-lt"/>
                        </a:rPr>
                        <a:t> </a:t>
                      </a:r>
                      <a:r>
                        <a:rPr lang="en-US" sz="1400" dirty="0" err="1">
                          <a:solidFill>
                            <a:schemeClr val="tx1"/>
                          </a:solidFill>
                          <a:latin typeface="+mn-lt"/>
                        </a:rPr>
                        <a:t>een</a:t>
                      </a:r>
                      <a:r>
                        <a:rPr lang="en-US" sz="1400" dirty="0">
                          <a:solidFill>
                            <a:schemeClr val="tx1"/>
                          </a:solidFill>
                          <a:latin typeface="+mn-lt"/>
                        </a:rPr>
                        <a:t> </a:t>
                      </a:r>
                      <a:r>
                        <a:rPr lang="en-US" sz="1400" dirty="0" err="1">
                          <a:solidFill>
                            <a:schemeClr val="tx1"/>
                          </a:solidFill>
                          <a:latin typeface="+mn-lt"/>
                        </a:rPr>
                        <a:t>getal</a:t>
                      </a:r>
                      <a:r>
                        <a:rPr lang="en-US" sz="1400" dirty="0">
                          <a:solidFill>
                            <a:schemeClr val="tx1"/>
                          </a:solidFill>
                          <a:latin typeface="+mn-lt"/>
                        </a:rPr>
                        <a:t> </a:t>
                      </a:r>
                      <a:r>
                        <a:rPr lang="en-US" sz="1400" dirty="0" err="1">
                          <a:solidFill>
                            <a:schemeClr val="tx1"/>
                          </a:solidFill>
                          <a:latin typeface="+mn-lt"/>
                        </a:rPr>
                        <a:t>zijn</a:t>
                      </a:r>
                      <a:r>
                        <a:rPr lang="en-US" sz="1400" dirty="0">
                          <a:solidFill>
                            <a:schemeClr val="tx1"/>
                          </a:solidFill>
                          <a:latin typeface="+mn-lt"/>
                        </a:rPr>
                        <a:t> van 0,0 </a:t>
                      </a:r>
                      <a:r>
                        <a:rPr lang="en-US" sz="1400" dirty="0" err="1">
                          <a:solidFill>
                            <a:schemeClr val="tx1"/>
                          </a:solidFill>
                          <a:latin typeface="+mn-lt"/>
                        </a:rPr>
                        <a:t>t.e.m.</a:t>
                      </a:r>
                      <a:r>
                        <a:rPr lang="en-US" sz="1400" dirty="0">
                          <a:solidFill>
                            <a:schemeClr val="tx1"/>
                          </a:solidFill>
                          <a:latin typeface="+mn-lt"/>
                        </a:rPr>
                        <a:t> 17,0". This does not seem correct, in any case not compliant with neither the data dictionary nor the UI. G8 score is only required when three conditions are met: 1) valve to be treated has to be the aortic one; 2) the initial approach has to be </a:t>
                      </a:r>
                      <a:r>
                        <a:rPr lang="en-US" sz="1400" dirty="0" err="1">
                          <a:solidFill>
                            <a:schemeClr val="tx1"/>
                          </a:solidFill>
                          <a:latin typeface="+mn-lt"/>
                        </a:rPr>
                        <a:t>percutaneaous</a:t>
                      </a:r>
                      <a:r>
                        <a:rPr lang="en-US" sz="1400" dirty="0">
                          <a:solidFill>
                            <a:schemeClr val="tx1"/>
                          </a:solidFill>
                          <a:latin typeface="+mn-lt"/>
                        </a:rPr>
                        <a:t>; 3) decision factors for a </a:t>
                      </a:r>
                      <a:r>
                        <a:rPr lang="en-US" sz="1400" dirty="0" err="1">
                          <a:solidFill>
                            <a:schemeClr val="tx1"/>
                          </a:solidFill>
                          <a:latin typeface="+mn-lt"/>
                        </a:rPr>
                        <a:t>percutaneaous</a:t>
                      </a:r>
                      <a:r>
                        <a:rPr lang="en-US" sz="1400" dirty="0">
                          <a:solidFill>
                            <a:schemeClr val="tx1"/>
                          </a:solidFill>
                          <a:latin typeface="+mn-lt"/>
                        </a:rPr>
                        <a:t> approach have to contain "frailty". However, in this case, none of these conditions are met: the initial approach is surgical, aortic valve is not treated, and no frailty in the decision factors.</a:t>
                      </a:r>
                    </a:p>
                  </a:txBody>
                  <a:tcPr marL="86357" marR="86357" marT="43206" marB="43206"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indent="0" algn="l">
                        <a:buFont typeface="+mj-lt"/>
                        <a:buNone/>
                      </a:pPr>
                      <a:r>
                        <a:rPr lang="en-US" sz="1400" dirty="0">
                          <a:solidFill>
                            <a:schemeClr val="tx1"/>
                          </a:solidFill>
                          <a:latin typeface="+mn-lt"/>
                        </a:rPr>
                        <a:t>Upon investigating this, we noticed a bug for this situation. </a:t>
                      </a:r>
                    </a:p>
                    <a:p>
                      <a:pPr marL="0" indent="0" algn="l">
                        <a:buFont typeface="+mj-lt"/>
                        <a:buNone/>
                      </a:pPr>
                      <a:r>
                        <a:rPr lang="en-US" sz="1400" dirty="0">
                          <a:solidFill>
                            <a:schemeClr val="tx1"/>
                          </a:solidFill>
                          <a:latin typeface="+mn-lt"/>
                        </a:rPr>
                        <a:t>A fix will be implemented over one sprint (2 weeks)</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solidFill>
                        <a:srgbClr val="666666">
                          <a:lumMod val="60000"/>
                          <a:lumOff val="40000"/>
                        </a:srgbClr>
                      </a:solid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1229687"/>
                  </a:ext>
                </a:extLst>
              </a:tr>
            </a:tbl>
          </a:graphicData>
        </a:graphic>
      </p:graphicFrame>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Tips &amp; Tricks</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82004659"/>
              </p:ext>
            </p:extLst>
          </p:nvPr>
        </p:nvGraphicFramePr>
        <p:xfrm>
          <a:off x="328811" y="1433685"/>
          <a:ext cx="11482188" cy="4036060"/>
        </p:xfrm>
        <a:graphic>
          <a:graphicData uri="http://schemas.openxmlformats.org/drawingml/2006/table">
            <a:tbl>
              <a:tblPr firstRow="1" bandRow="1">
                <a:tableStyleId>{5C22544A-7EE6-4342-B048-85BDC9FD1C3A}</a:tableStyleId>
              </a:tblPr>
              <a:tblGrid>
                <a:gridCol w="5355798">
                  <a:extLst>
                    <a:ext uri="{9D8B030D-6E8A-4147-A177-3AD203B41FA5}">
                      <a16:colId xmlns:a16="http://schemas.microsoft.com/office/drawing/2014/main" val="2714932952"/>
                    </a:ext>
                  </a:extLst>
                </a:gridCol>
                <a:gridCol w="6126390">
                  <a:extLst>
                    <a:ext uri="{9D8B030D-6E8A-4147-A177-3AD203B41FA5}">
                      <a16:colId xmlns:a16="http://schemas.microsoft.com/office/drawing/2014/main" val="3398955929"/>
                    </a:ext>
                  </a:extLst>
                </a:gridCol>
              </a:tblGrid>
              <a:tr h="370840">
                <a:tc>
                  <a:txBody>
                    <a:bodyPr/>
                    <a:lstStyle/>
                    <a:p>
                      <a:r>
                        <a:rPr lang="fr-BE" dirty="0"/>
                        <a:t>General Tips</a:t>
                      </a:r>
                    </a:p>
                  </a:txBody>
                  <a:tcPr/>
                </a:tc>
                <a:tc>
                  <a:txBody>
                    <a:bodyPr/>
                    <a:lstStyle/>
                    <a:p>
                      <a:endParaRPr lang="fr-BE" dirty="0"/>
                    </a:p>
                  </a:txBody>
                  <a:tcPr/>
                </a:tc>
                <a:extLst>
                  <a:ext uri="{0D108BD9-81ED-4DB2-BD59-A6C34878D82A}">
                    <a16:rowId xmlns:a16="http://schemas.microsoft.com/office/drawing/2014/main" val="400855173"/>
                  </a:ext>
                </a:extLst>
              </a:tr>
              <a:tr h="370840">
                <a:tc>
                  <a:txBody>
                    <a:bodyPr/>
                    <a:lstStyle/>
                    <a:p>
                      <a:pPr algn="l" fontAlgn="t"/>
                      <a:r>
                        <a:rPr lang="en-US" sz="1400" b="0" i="0" u="none" strike="noStrike" dirty="0">
                          <a:solidFill>
                            <a:srgbClr val="000000"/>
                          </a:solidFill>
                          <a:effectLst/>
                          <a:latin typeface="Calibri" panose="020F0502020204030204" pitchFamily="34" charset="0"/>
                        </a:rPr>
                        <a:t>Issue with accounts stuck in ‘Approved’</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If accounts remain in the ‘Approved’ status for over 24 hours, promptly contact support. This typically indicates a provisioning error.</a:t>
                      </a:r>
                    </a:p>
                  </a:txBody>
                  <a:tcPr marL="7620" marR="7620" marT="7620" marB="0" anchor="ctr"/>
                </a:tc>
                <a:extLst>
                  <a:ext uri="{0D108BD9-81ED-4DB2-BD59-A6C34878D82A}">
                    <a16:rowId xmlns:a16="http://schemas.microsoft.com/office/drawing/2014/main" val="1955356711"/>
                  </a:ext>
                </a:extLst>
              </a:tr>
              <a:tr h="370840">
                <a:tc>
                  <a:txBody>
                    <a:bodyPr/>
                    <a:lstStyle/>
                    <a:p>
                      <a:pPr algn="l" fontAlgn="t"/>
                      <a:r>
                        <a:rPr lang="en-US" sz="1400" b="0" i="0" u="none" strike="noStrike" dirty="0">
                          <a:solidFill>
                            <a:srgbClr val="000000"/>
                          </a:solidFill>
                          <a:effectLst/>
                          <a:latin typeface="Calibri" panose="020F0502020204030204" pitchFamily="34" charset="0"/>
                        </a:rPr>
                        <a:t>Access to Projects/Registries Problems</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When users face access issues to specific projects or registries, first verify the presence of a corresponding </a:t>
                      </a:r>
                      <a:r>
                        <a:rPr lang="en-US" sz="1400" b="1" i="0" u="none" strike="noStrike" dirty="0">
                          <a:solidFill>
                            <a:srgbClr val="000000"/>
                          </a:solidFill>
                          <a:effectLst/>
                          <a:latin typeface="Calibri" panose="020F0502020204030204" pitchFamily="34" charset="0"/>
                        </a:rPr>
                        <a:t>grant</a:t>
                      </a:r>
                      <a:r>
                        <a:rPr lang="en-US" sz="1400" b="0" i="0" u="none" strike="noStrike" dirty="0">
                          <a:solidFill>
                            <a:srgbClr val="000000"/>
                          </a:solidFill>
                          <a:effectLst/>
                          <a:latin typeface="Calibri" panose="020F0502020204030204" pitchFamily="34" charset="0"/>
                        </a:rPr>
                        <a:t> in the user’s EAM 3.0 account and confirm the account’s ‘Published’ status. If both conditions are met, the problem likely lies outside of EAM 3.0, potentially in the application itself.</a:t>
                      </a:r>
                    </a:p>
                  </a:txBody>
                  <a:tcPr marL="7620" marR="7620" marT="7620" marB="0" anchor="ctr"/>
                </a:tc>
                <a:extLst>
                  <a:ext uri="{0D108BD9-81ED-4DB2-BD59-A6C34878D82A}">
                    <a16:rowId xmlns:a16="http://schemas.microsoft.com/office/drawing/2014/main" val="2999007125"/>
                  </a:ext>
                </a:extLst>
              </a:tr>
              <a:tr h="370840">
                <a:tc>
                  <a:txBody>
                    <a:bodyPr/>
                    <a:lstStyle/>
                    <a:p>
                      <a:pPr algn="l" fontAlgn="t"/>
                      <a:r>
                        <a:rPr lang="en-US" sz="1400" b="0" i="0" u="none" strike="noStrike" dirty="0">
                          <a:solidFill>
                            <a:srgbClr val="000000"/>
                          </a:solidFill>
                          <a:effectLst/>
                          <a:latin typeface="Calibri" panose="020F0502020204030204" pitchFamily="34" charset="0"/>
                        </a:rPr>
                        <a:t>Multiple email addresses</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Carefully check the user’s email address associated with their account. Users may have multiple accounts with distinct email addresses and varying grants, which could be a source of confusion</a:t>
                      </a:r>
                    </a:p>
                  </a:txBody>
                  <a:tcPr marL="7620" marR="7620" marT="7620" marB="0" anchor="ctr"/>
                </a:tc>
                <a:extLst>
                  <a:ext uri="{0D108BD9-81ED-4DB2-BD59-A6C34878D82A}">
                    <a16:rowId xmlns:a16="http://schemas.microsoft.com/office/drawing/2014/main" val="2720249428"/>
                  </a:ext>
                </a:extLst>
              </a:tr>
              <a:tr h="370840">
                <a:tc>
                  <a:txBody>
                    <a:bodyPr/>
                    <a:lstStyle/>
                    <a:p>
                      <a:pPr algn="l" fontAlgn="t"/>
                      <a:r>
                        <a:rPr lang="en-US" sz="1400" b="0" i="0" u="none" strike="noStrike" dirty="0">
                          <a:solidFill>
                            <a:srgbClr val="000000"/>
                          </a:solidFill>
                          <a:effectLst/>
                          <a:latin typeface="Calibri" panose="020F0502020204030204" pitchFamily="34" charset="0"/>
                        </a:rPr>
                        <a:t>User visibility in EAM Users overview</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Users appear in your EAM Users overview if they have been imported via Bulk upload by you or another Access Manager in your organization, or if they have accounts linked to your organization. In other scenarios, the system cannot associate users with your organization, and thus they won’t appear in the overview.</a:t>
                      </a:r>
                    </a:p>
                  </a:txBody>
                  <a:tcPr marL="7620" marR="7620" marT="7620" marB="0" anchor="ctr"/>
                </a:tc>
                <a:extLst>
                  <a:ext uri="{0D108BD9-81ED-4DB2-BD59-A6C34878D82A}">
                    <a16:rowId xmlns:a16="http://schemas.microsoft.com/office/drawing/2014/main" val="2043821242"/>
                  </a:ext>
                </a:extLst>
              </a:tr>
              <a:tr h="370840">
                <a:tc>
                  <a:txBody>
                    <a:bodyPr/>
                    <a:lstStyle/>
                    <a:p>
                      <a:pPr algn="l" fontAlgn="t"/>
                      <a:r>
                        <a:rPr lang="en-US" sz="1400" b="0" i="0" u="none" strike="noStrike" dirty="0">
                          <a:solidFill>
                            <a:srgbClr val="000000"/>
                          </a:solidFill>
                          <a:effectLst/>
                          <a:latin typeface="Calibri" panose="020F0502020204030204" pitchFamily="34" charset="0"/>
                        </a:rPr>
                        <a:t>Importing existing Users</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In early stages, you might need to import accounts for users who already exist in the system but are not visible in your overview. If notified during user import that such users already exist, proceed to import their accounts. This action will link these users to your organization, making them visible in your User’s overview.</a:t>
                      </a:r>
                    </a:p>
                  </a:txBody>
                  <a:tcPr marL="7620" marR="7620" marT="7620" marB="0" anchor="ctr"/>
                </a:tc>
                <a:extLst>
                  <a:ext uri="{0D108BD9-81ED-4DB2-BD59-A6C34878D82A}">
                    <a16:rowId xmlns:a16="http://schemas.microsoft.com/office/drawing/2014/main" val="4206665552"/>
                  </a:ext>
                </a:extLst>
              </a:tr>
            </a:tbl>
          </a:graphicData>
        </a:graphic>
      </p:graphicFrame>
    </p:spTree>
    <p:extLst>
      <p:ext uri="{BB962C8B-B14F-4D97-AF65-F5344CB8AC3E}">
        <p14:creationId xmlns:p14="http://schemas.microsoft.com/office/powerpoint/2010/main" val="94053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Tips &amp; Tricks</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15649838"/>
              </p:ext>
            </p:extLst>
          </p:nvPr>
        </p:nvGraphicFramePr>
        <p:xfrm>
          <a:off x="345231" y="1455572"/>
          <a:ext cx="11447105" cy="2757809"/>
        </p:xfrm>
        <a:graphic>
          <a:graphicData uri="http://schemas.openxmlformats.org/drawingml/2006/table">
            <a:tbl>
              <a:tblPr firstRow="1" bandRow="1">
                <a:tableStyleId>{5C22544A-7EE6-4342-B048-85BDC9FD1C3A}</a:tableStyleId>
              </a:tblPr>
              <a:tblGrid>
                <a:gridCol w="1253442">
                  <a:extLst>
                    <a:ext uri="{9D8B030D-6E8A-4147-A177-3AD203B41FA5}">
                      <a16:colId xmlns:a16="http://schemas.microsoft.com/office/drawing/2014/main" val="1025559344"/>
                    </a:ext>
                  </a:extLst>
                </a:gridCol>
                <a:gridCol w="4754773">
                  <a:extLst>
                    <a:ext uri="{9D8B030D-6E8A-4147-A177-3AD203B41FA5}">
                      <a16:colId xmlns:a16="http://schemas.microsoft.com/office/drawing/2014/main" val="2714932952"/>
                    </a:ext>
                  </a:extLst>
                </a:gridCol>
                <a:gridCol w="5438890">
                  <a:extLst>
                    <a:ext uri="{9D8B030D-6E8A-4147-A177-3AD203B41FA5}">
                      <a16:colId xmlns:a16="http://schemas.microsoft.com/office/drawing/2014/main" val="3398955929"/>
                    </a:ext>
                  </a:extLst>
                </a:gridCol>
              </a:tblGrid>
              <a:tr h="374201">
                <a:tc gridSpan="3">
                  <a:txBody>
                    <a:bodyPr/>
                    <a:lstStyle/>
                    <a:p>
                      <a:r>
                        <a:rPr lang="fr-BE" dirty="0"/>
                        <a:t>General Info</a:t>
                      </a:r>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400855173"/>
                  </a:ext>
                </a:extLst>
              </a:tr>
              <a:tr h="653570">
                <a:tc>
                  <a:txBody>
                    <a:bodyPr/>
                    <a:lstStyle/>
                    <a:p>
                      <a:pPr algn="l" fontAlgn="t"/>
                      <a:r>
                        <a:rPr lang="fr-BE" sz="1400" b="0" i="0" u="none" strike="noStrike" dirty="0" err="1">
                          <a:solidFill>
                            <a:srgbClr val="000000"/>
                          </a:solidFill>
                          <a:effectLst/>
                          <a:latin typeface="Calibri" panose="020F0502020204030204" pitchFamily="34" charset="0"/>
                        </a:rPr>
                        <a:t>Author</a:t>
                      </a:r>
                      <a:r>
                        <a:rPr lang="fr-BE" sz="1400" b="0" i="0" u="none" strike="noStrike" dirty="0">
                          <a:solidFill>
                            <a:srgbClr val="000000"/>
                          </a:solidFill>
                          <a:effectLst/>
                          <a:latin typeface="Calibri" panose="020F0502020204030204" pitchFamily="34" charset="0"/>
                        </a:rPr>
                        <a:t> Groups</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HD4DP2 Application Bugs</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Several bugs in the HD4DP2 application are currently preventing users from viewing the complete list of available author groups. These issues are independent of EAM 3.0 and are expected to be resolved shortly.</a:t>
                      </a:r>
                    </a:p>
                  </a:txBody>
                  <a:tcPr marL="7620" marR="7620" marT="7620" marB="0" anchor="ctr"/>
                </a:tc>
                <a:extLst>
                  <a:ext uri="{0D108BD9-81ED-4DB2-BD59-A6C34878D82A}">
                    <a16:rowId xmlns:a16="http://schemas.microsoft.com/office/drawing/2014/main" val="1955356711"/>
                  </a:ext>
                </a:extLst>
              </a:tr>
              <a:tr h="1730038">
                <a:tc>
                  <a:txBody>
                    <a:bodyPr/>
                    <a:lstStyle/>
                    <a:p>
                      <a:pPr algn="l" fontAlgn="t"/>
                      <a:r>
                        <a:rPr lang="fr-BE" sz="1400" b="0" i="0" u="none" strike="noStrike" dirty="0" err="1">
                          <a:solidFill>
                            <a:srgbClr val="000000"/>
                          </a:solidFill>
                          <a:effectLst/>
                          <a:latin typeface="Calibri" panose="020F0502020204030204" pitchFamily="34" charset="0"/>
                        </a:rPr>
                        <a:t>Problematic</a:t>
                      </a:r>
                      <a:endParaRPr lang="fr-BE" sz="1400" b="0" i="0" u="none" strike="noStrike" dirty="0">
                        <a:solidFill>
                          <a:srgbClr val="000000"/>
                        </a:solidFill>
                        <a:effectLst/>
                        <a:latin typeface="Calibri" panose="020F0502020204030204" pitchFamily="34" charset="0"/>
                      </a:endParaRPr>
                    </a:p>
                    <a:p>
                      <a:pPr algn="l" fontAlgn="t"/>
                      <a:r>
                        <a:rPr lang="fr-BE" sz="1400" b="0" i="0" u="none" strike="noStrike" dirty="0">
                          <a:solidFill>
                            <a:srgbClr val="000000"/>
                          </a:solidFill>
                          <a:effectLst/>
                          <a:latin typeface="Calibri" panose="020F0502020204030204" pitchFamily="34" charset="0"/>
                        </a:rPr>
                        <a:t>(Not </a:t>
                      </a:r>
                      <a:r>
                        <a:rPr lang="fr-BE" sz="1400" b="0" i="0" u="none" strike="noStrike" dirty="0" err="1">
                          <a:solidFill>
                            <a:srgbClr val="000000"/>
                          </a:solidFill>
                          <a:effectLst/>
                          <a:latin typeface="Calibri" panose="020F0502020204030204" pitchFamily="34" charset="0"/>
                        </a:rPr>
                        <a:t>Yet</a:t>
                      </a:r>
                      <a:r>
                        <a:rPr lang="fr-BE" sz="1400" b="0" i="0" u="none" strike="noStrike" dirty="0">
                          <a:solidFill>
                            <a:srgbClr val="000000"/>
                          </a:solidFill>
                          <a:effectLst/>
                          <a:latin typeface="Calibri" panose="020F0502020204030204" pitchFamily="34" charset="0"/>
                        </a:rPr>
                        <a:t> </a:t>
                      </a:r>
                      <a:r>
                        <a:rPr lang="fr-BE" sz="1400" b="0" i="0" u="none" strike="noStrike" dirty="0" err="1">
                          <a:solidFill>
                            <a:srgbClr val="000000"/>
                          </a:solidFill>
                          <a:effectLst/>
                          <a:latin typeface="Calibri" panose="020F0502020204030204" pitchFamily="34" charset="0"/>
                        </a:rPr>
                        <a:t>Migrated</a:t>
                      </a:r>
                      <a:r>
                        <a:rPr lang="fr-BE" sz="1400" b="0" i="0" u="none" strike="noStrike" dirty="0">
                          <a:solidFill>
                            <a:srgbClr val="000000"/>
                          </a:solidFill>
                          <a:effectLst/>
                          <a:latin typeface="Calibri" panose="020F0502020204030204" pitchFamily="34" charset="0"/>
                        </a:rPr>
                        <a:t> </a:t>
                      </a:r>
                      <a:r>
                        <a:rPr lang="fr-BE" sz="1400" b="0" i="0" u="none" strike="noStrike" dirty="0" err="1">
                          <a:solidFill>
                            <a:srgbClr val="000000"/>
                          </a:solidFill>
                          <a:effectLst/>
                          <a:latin typeface="Calibri" panose="020F0502020204030204" pitchFamily="34" charset="0"/>
                        </a:rPr>
                        <a:t>Accounts</a:t>
                      </a:r>
                      <a:r>
                        <a:rPr lang="fr-BE" sz="1400" b="0" i="0" u="none" strike="noStrike" dirty="0">
                          <a:solidFill>
                            <a:srgbClr val="000000"/>
                          </a:solidFill>
                          <a:effectLst/>
                          <a:latin typeface="Calibri" panose="020F0502020204030204" pitchFamily="34" charset="0"/>
                        </a:rPr>
                        <a:t>)</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Backlog of unmigrated accounts</a:t>
                      </a:r>
                    </a:p>
                  </a:txBody>
                  <a:tcPr marL="7620" marR="7620" marT="7620" marB="0"/>
                </a:tc>
                <a:tc>
                  <a:txBody>
                    <a:bodyPr/>
                    <a:lstStyle/>
                    <a:p>
                      <a:pPr algn="l" fontAlgn="ctr"/>
                      <a:r>
                        <a:rPr lang="en-US" sz="1400" b="0" i="0" u="none" strike="noStrike" dirty="0">
                          <a:solidFill>
                            <a:srgbClr val="000000"/>
                          </a:solidFill>
                          <a:effectLst/>
                          <a:latin typeface="Calibri" panose="020F0502020204030204" pitchFamily="34" charset="0"/>
                        </a:rPr>
                        <a:t>Despite organizations receiving lists of accounts for migration validation, a backlog exists due to missing SSINs or the use of public email addresses (e.g. Gmail, Yahoo, </a:t>
                      </a:r>
                      <a:r>
                        <a:rPr lang="en-US" sz="1400" b="0" i="0" u="none" strike="noStrike" dirty="0" err="1">
                          <a:solidFill>
                            <a:srgbClr val="000000"/>
                          </a:solidFill>
                          <a:effectLst/>
                          <a:latin typeface="Calibri" panose="020F0502020204030204" pitchFamily="34" charset="0"/>
                        </a:rPr>
                        <a:t>Telenet</a:t>
                      </a:r>
                      <a:r>
                        <a:rPr lang="en-US" sz="1400" b="0" i="0" u="none" strike="noStrike" dirty="0">
                          <a:solidFill>
                            <a:srgbClr val="000000"/>
                          </a:solidFill>
                          <a:effectLst/>
                          <a:latin typeface="Calibri" panose="020F0502020204030204" pitchFamily="34" charset="0"/>
                        </a:rPr>
                        <a:t>). Relevant organizations will receive this information for necessary actions</a:t>
                      </a:r>
                    </a:p>
                    <a:p>
                      <a:pPr algn="l" fontAlgn="ctr"/>
                      <a:r>
                        <a:rPr lang="en-US" sz="1400" b="0" i="0" u="none" strike="noStrike" dirty="0">
                          <a:solidFill>
                            <a:srgbClr val="000000"/>
                          </a:solidFill>
                          <a:effectLst/>
                          <a:latin typeface="Calibri" panose="020F0502020204030204" pitchFamily="34" charset="0"/>
                        </a:rPr>
                        <a:t>It’s essential to note that accounts cannot be imported into EAM 3.0 without a SSIN, as it’s crucial for user matching during </a:t>
                      </a:r>
                      <a:r>
                        <a:rPr lang="en-US" sz="1400" b="0" i="0" u="none" strike="noStrike" dirty="0" err="1">
                          <a:solidFill>
                            <a:srgbClr val="000000"/>
                          </a:solidFill>
                          <a:effectLst/>
                          <a:latin typeface="Calibri" panose="020F0502020204030204" pitchFamily="34" charset="0"/>
                        </a:rPr>
                        <a:t>eID</a:t>
                      </a:r>
                      <a:r>
                        <a:rPr lang="en-US" sz="1400" b="0" i="0" u="none" strike="noStrike" dirty="0">
                          <a:solidFill>
                            <a:srgbClr val="000000"/>
                          </a:solidFill>
                          <a:effectLst/>
                          <a:latin typeface="Calibri" panose="020F0502020204030204" pitchFamily="34" charset="0"/>
                        </a:rPr>
                        <a:t>/</a:t>
                      </a:r>
                      <a:r>
                        <a:rPr lang="en-US" sz="1400" b="0" i="0" u="none" strike="noStrike" dirty="0" err="1">
                          <a:solidFill>
                            <a:srgbClr val="000000"/>
                          </a:solidFill>
                          <a:effectLst/>
                          <a:latin typeface="Calibri" panose="020F0502020204030204" pitchFamily="34" charset="0"/>
                        </a:rPr>
                        <a:t>Itme</a:t>
                      </a:r>
                      <a:r>
                        <a:rPr lang="en-US" sz="1400" b="0" i="0" u="none" strike="noStrike" dirty="0">
                          <a:solidFill>
                            <a:srgbClr val="000000"/>
                          </a:solidFill>
                          <a:effectLst/>
                          <a:latin typeface="Calibri" panose="020F0502020204030204" pitchFamily="34" charset="0"/>
                        </a:rPr>
                        <a:t> login. Our current policy also prohibits the use of public email providers, mandating professional email addresses only.</a:t>
                      </a:r>
                    </a:p>
                  </a:txBody>
                  <a:tcPr marL="7620" marR="7620" marT="7620" marB="0" anchor="ctr"/>
                </a:tc>
                <a:extLst>
                  <a:ext uri="{0D108BD9-81ED-4DB2-BD59-A6C34878D82A}">
                    <a16:rowId xmlns:a16="http://schemas.microsoft.com/office/drawing/2014/main" val="2999007125"/>
                  </a:ext>
                </a:extLst>
              </a:tr>
            </a:tbl>
          </a:graphicData>
        </a:graphic>
      </p:graphicFrame>
    </p:spTree>
    <p:extLst>
      <p:ext uri="{BB962C8B-B14F-4D97-AF65-F5344CB8AC3E}">
        <p14:creationId xmlns:p14="http://schemas.microsoft.com/office/powerpoint/2010/main" val="421054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Tips &amp; Tricks </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82449728"/>
              </p:ext>
            </p:extLst>
          </p:nvPr>
        </p:nvGraphicFramePr>
        <p:xfrm>
          <a:off x="335902" y="1455574"/>
          <a:ext cx="11475096" cy="3258897"/>
        </p:xfrm>
        <a:graphic>
          <a:graphicData uri="http://schemas.openxmlformats.org/drawingml/2006/table">
            <a:tbl>
              <a:tblPr firstRow="1" bandRow="1">
                <a:tableStyleId>{5C22544A-7EE6-4342-B048-85BDC9FD1C3A}</a:tableStyleId>
              </a:tblPr>
              <a:tblGrid>
                <a:gridCol w="2423485">
                  <a:extLst>
                    <a:ext uri="{9D8B030D-6E8A-4147-A177-3AD203B41FA5}">
                      <a16:colId xmlns:a16="http://schemas.microsoft.com/office/drawing/2014/main" val="1025559344"/>
                    </a:ext>
                  </a:extLst>
                </a:gridCol>
                <a:gridCol w="9051611">
                  <a:extLst>
                    <a:ext uri="{9D8B030D-6E8A-4147-A177-3AD203B41FA5}">
                      <a16:colId xmlns:a16="http://schemas.microsoft.com/office/drawing/2014/main" val="2714932952"/>
                    </a:ext>
                  </a:extLst>
                </a:gridCol>
              </a:tblGrid>
              <a:tr h="367479">
                <a:tc gridSpan="2">
                  <a:txBody>
                    <a:bodyPr/>
                    <a:lstStyle/>
                    <a:p>
                      <a:r>
                        <a:rPr lang="fr-BE" dirty="0"/>
                        <a:t>Tips for handling </a:t>
                      </a:r>
                      <a:r>
                        <a:rPr lang="fr-BE" dirty="0" err="1"/>
                        <a:t>CSVs</a:t>
                      </a:r>
                      <a:endParaRPr lang="fr-BE" dirty="0"/>
                    </a:p>
                  </a:txBody>
                  <a:tcPr/>
                </a:tc>
                <a:tc hMerge="1">
                  <a:txBody>
                    <a:bodyPr/>
                    <a:lstStyle/>
                    <a:p>
                      <a:r>
                        <a:rPr lang="fr-BE" dirty="0"/>
                        <a:t>Tips for handling </a:t>
                      </a:r>
                      <a:r>
                        <a:rPr lang="fr-BE" dirty="0" err="1"/>
                        <a:t>CSVs</a:t>
                      </a:r>
                      <a:endParaRPr lang="fr-BE" dirty="0"/>
                    </a:p>
                  </a:txBody>
                  <a:tcPr/>
                </a:tc>
                <a:extLst>
                  <a:ext uri="{0D108BD9-81ED-4DB2-BD59-A6C34878D82A}">
                    <a16:rowId xmlns:a16="http://schemas.microsoft.com/office/drawing/2014/main" val="400855173"/>
                  </a:ext>
                </a:extLst>
              </a:tr>
              <a:tr h="430404">
                <a:tc>
                  <a:txBody>
                    <a:bodyPr/>
                    <a:lstStyle/>
                    <a:p>
                      <a:pPr algn="l" fontAlgn="t"/>
                      <a:r>
                        <a:rPr lang="en-US" sz="1400" b="0" i="0" u="none" strike="noStrike" dirty="0">
                          <a:solidFill>
                            <a:srgbClr val="000000"/>
                          </a:solidFill>
                          <a:effectLst/>
                          <a:latin typeface="Calibri" panose="020F0502020204030204" pitchFamily="34" charset="0"/>
                        </a:rPr>
                        <a:t>Ensure correct CSV formatting</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Use a comma (,) as a separator and UTF-8 encoding. Prior to sending or using the CSV, manually inspect its structure in a text editor (e.g. notepad, notepad ++)</a:t>
                      </a:r>
                    </a:p>
                  </a:txBody>
                  <a:tcPr marL="7620" marR="7620" marT="7620" marB="0"/>
                </a:tc>
                <a:extLst>
                  <a:ext uri="{0D108BD9-81ED-4DB2-BD59-A6C34878D82A}">
                    <a16:rowId xmlns:a16="http://schemas.microsoft.com/office/drawing/2014/main" val="1955356711"/>
                  </a:ext>
                </a:extLst>
              </a:tr>
              <a:tr h="367479">
                <a:tc>
                  <a:txBody>
                    <a:bodyPr/>
                    <a:lstStyle/>
                    <a:p>
                      <a:pPr algn="l" fontAlgn="t"/>
                      <a:r>
                        <a:rPr lang="fr-BE" sz="1400" b="0" i="0" u="none" strike="noStrike" dirty="0">
                          <a:solidFill>
                            <a:srgbClr val="000000"/>
                          </a:solidFill>
                          <a:effectLst/>
                          <a:latin typeface="Calibri" panose="020F0502020204030204" pitchFamily="34" charset="0"/>
                        </a:rPr>
                        <a:t>For Bulk </a:t>
                      </a:r>
                      <a:r>
                        <a:rPr lang="fr-BE" sz="1400" b="0" i="0" u="none" strike="noStrike" dirty="0" err="1">
                          <a:solidFill>
                            <a:srgbClr val="000000"/>
                          </a:solidFill>
                          <a:effectLst/>
                          <a:latin typeface="Calibri" panose="020F0502020204030204" pitchFamily="34" charset="0"/>
                        </a:rPr>
                        <a:t>Uploads</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Import users first, or verify their existence before importing accounts</a:t>
                      </a:r>
                    </a:p>
                  </a:txBody>
                  <a:tcPr marL="7620" marR="7620" marT="7620" marB="0"/>
                </a:tc>
                <a:extLst>
                  <a:ext uri="{0D108BD9-81ED-4DB2-BD59-A6C34878D82A}">
                    <a16:rowId xmlns:a16="http://schemas.microsoft.com/office/drawing/2014/main" val="2999007125"/>
                  </a:ext>
                </a:extLst>
              </a:tr>
              <a:tr h="430404">
                <a:tc>
                  <a:txBody>
                    <a:bodyPr/>
                    <a:lstStyle/>
                    <a:p>
                      <a:pPr algn="l" fontAlgn="t"/>
                      <a:r>
                        <a:rPr lang="fr-BE" sz="1400" b="0" i="0" u="none" strike="noStrike" dirty="0" err="1">
                          <a:solidFill>
                            <a:srgbClr val="000000"/>
                          </a:solidFill>
                          <a:effectLst/>
                          <a:latin typeface="Calibri" panose="020F0502020204030204" pitchFamily="34" charset="0"/>
                        </a:rPr>
                        <a:t>Sorting</a:t>
                      </a:r>
                      <a:r>
                        <a:rPr lang="fr-BE" sz="1400" b="0" i="0" u="none" strike="noStrike" dirty="0">
                          <a:solidFill>
                            <a:srgbClr val="000000"/>
                          </a:solidFill>
                          <a:effectLst/>
                          <a:latin typeface="Calibri" panose="020F0502020204030204" pitchFamily="34" charset="0"/>
                        </a:rPr>
                        <a:t> </a:t>
                      </a:r>
                      <a:r>
                        <a:rPr lang="fr-BE" sz="1400" b="0" i="0" u="none" strike="noStrike" dirty="0" err="1">
                          <a:solidFill>
                            <a:srgbClr val="000000"/>
                          </a:solidFill>
                          <a:effectLst/>
                          <a:latin typeface="Calibri" panose="020F0502020204030204" pitchFamily="34" charset="0"/>
                        </a:rPr>
                        <a:t>Accounts</a:t>
                      </a:r>
                      <a:r>
                        <a:rPr lang="fr-BE" sz="1400" b="0" i="0" u="none" strike="noStrike" dirty="0">
                          <a:solidFill>
                            <a:srgbClr val="000000"/>
                          </a:solidFill>
                          <a:effectLst/>
                          <a:latin typeface="Calibri" panose="020F0502020204030204" pitchFamily="34" charset="0"/>
                        </a:rPr>
                        <a:t> in Bulk </a:t>
                      </a:r>
                      <a:r>
                        <a:rPr lang="fr-BE" sz="1400" b="0" i="0" u="none" strike="noStrike" dirty="0" err="1">
                          <a:solidFill>
                            <a:srgbClr val="000000"/>
                          </a:solidFill>
                          <a:effectLst/>
                          <a:latin typeface="Calibri" panose="020F0502020204030204" pitchFamily="34" charset="0"/>
                        </a:rPr>
                        <a:t>Upload</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Organize accounts by role, ensuring those with role = 3 are last. This order is critical as it influences the creation of Author Groups. This means that when you are creating a CSV file, roles 1 and 2 need to appear first followed by role 3.</a:t>
                      </a:r>
                    </a:p>
                    <a:p>
                      <a:pPr algn="l" fontAlgn="t"/>
                      <a:r>
                        <a:rPr lang="en-US" sz="1400" b="0" i="0" u="none" strike="noStrike" dirty="0">
                          <a:solidFill>
                            <a:srgbClr val="000000"/>
                          </a:solidFill>
                          <a:effectLst/>
                          <a:latin typeface="Calibri" panose="020F0502020204030204" pitchFamily="34" charset="0"/>
                        </a:rPr>
                        <a:t>This ensures that the Author Groups are created in the first instance which will then allow all the support roles to be inserted into the </a:t>
                      </a:r>
                      <a:r>
                        <a:rPr lang="en-US" sz="1400" b="0" i="0" u="none" strike="noStrike">
                          <a:solidFill>
                            <a:srgbClr val="000000"/>
                          </a:solidFill>
                          <a:effectLst/>
                          <a:latin typeface="Calibri" panose="020F0502020204030204" pitchFamily="34" charset="0"/>
                        </a:rPr>
                        <a:t>appropriate place.</a:t>
                      </a:r>
                      <a:endParaRPr lang="en-US" sz="1400" b="0" i="0" u="none" strike="noStrike" dirty="0">
                        <a:solidFill>
                          <a:srgbClr val="000000"/>
                        </a:solidFill>
                        <a:effectLst/>
                        <a:latin typeface="Calibri" panose="020F0502020204030204" pitchFamily="34" charset="0"/>
                      </a:endParaRPr>
                    </a:p>
                    <a:p>
                      <a:pPr algn="l" fontAlgn="t"/>
                      <a:endParaRPr lang="en-US" sz="1400" b="0" i="0" u="none" strike="noStrike" dirty="0">
                        <a:solidFill>
                          <a:srgbClr val="000000"/>
                        </a:solidFill>
                        <a:effectLst/>
                        <a:latin typeface="Calibri" panose="020F0502020204030204" pitchFamily="34" charset="0"/>
                      </a:endParaRPr>
                    </a:p>
                    <a:p>
                      <a:pPr algn="l" fontAlgn="t"/>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720249428"/>
                  </a:ext>
                </a:extLst>
              </a:tr>
              <a:tr h="367479">
                <a:tc>
                  <a:txBody>
                    <a:bodyPr/>
                    <a:lstStyle/>
                    <a:p>
                      <a:pPr algn="l" fontAlgn="t"/>
                      <a:r>
                        <a:rPr lang="fr-BE" sz="1400" b="0" i="0" u="none" strike="noStrike" dirty="0" err="1">
                          <a:solidFill>
                            <a:srgbClr val="000000"/>
                          </a:solidFill>
                          <a:effectLst/>
                          <a:latin typeface="Calibri" panose="020F0502020204030204" pitchFamily="34" charset="0"/>
                        </a:rPr>
                        <a:t>Repeated</a:t>
                      </a:r>
                      <a:r>
                        <a:rPr lang="fr-BE" sz="1400" b="0" i="0" u="none" strike="noStrike" dirty="0">
                          <a:solidFill>
                            <a:srgbClr val="000000"/>
                          </a:solidFill>
                          <a:effectLst/>
                          <a:latin typeface="Calibri" panose="020F0502020204030204" pitchFamily="34" charset="0"/>
                        </a:rPr>
                        <a:t> Bulk </a:t>
                      </a:r>
                      <a:r>
                        <a:rPr lang="fr-BE" sz="1400" b="0" i="0" u="none" strike="noStrike" dirty="0" err="1">
                          <a:solidFill>
                            <a:srgbClr val="000000"/>
                          </a:solidFill>
                          <a:effectLst/>
                          <a:latin typeface="Calibri" panose="020F0502020204030204" pitchFamily="34" charset="0"/>
                        </a:rPr>
                        <a:t>Upload</a:t>
                      </a:r>
                      <a:r>
                        <a:rPr lang="fr-BE" sz="1400" b="0" i="0" u="none" strike="noStrike" dirty="0">
                          <a:solidFill>
                            <a:srgbClr val="000000"/>
                          </a:solidFill>
                          <a:effectLst/>
                          <a:latin typeface="Calibri" panose="020F0502020204030204" pitchFamily="34" charset="0"/>
                        </a:rPr>
                        <a:t> Runs</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Sometimes, it’s necessary to run the Bulk Upload multiple times, particularly if accounts aren’t initially sorted by role</a:t>
                      </a:r>
                    </a:p>
                  </a:txBody>
                  <a:tcPr marL="7620" marR="7620" marT="7620" marB="0"/>
                </a:tc>
                <a:extLst>
                  <a:ext uri="{0D108BD9-81ED-4DB2-BD59-A6C34878D82A}">
                    <a16:rowId xmlns:a16="http://schemas.microsoft.com/office/drawing/2014/main" val="2043821242"/>
                  </a:ext>
                </a:extLst>
              </a:tr>
              <a:tr h="430404">
                <a:tc>
                  <a:txBody>
                    <a:bodyPr/>
                    <a:lstStyle/>
                    <a:p>
                      <a:pPr algn="l" fontAlgn="t"/>
                      <a:r>
                        <a:rPr lang="fr-BE" sz="1400" b="0" i="0" u="none" strike="noStrike" dirty="0" err="1">
                          <a:solidFill>
                            <a:srgbClr val="000000"/>
                          </a:solidFill>
                          <a:effectLst/>
                          <a:latin typeface="Calibri" panose="020F0502020204030204" pitchFamily="34" charset="0"/>
                        </a:rPr>
                        <a:t>Updating</a:t>
                      </a:r>
                      <a:r>
                        <a:rPr lang="fr-BE" sz="1400" b="0" i="0" u="none" strike="noStrike" dirty="0">
                          <a:solidFill>
                            <a:srgbClr val="000000"/>
                          </a:solidFill>
                          <a:effectLst/>
                          <a:latin typeface="Calibri" panose="020F0502020204030204" pitchFamily="34" charset="0"/>
                        </a:rPr>
                        <a:t> </a:t>
                      </a:r>
                      <a:r>
                        <a:rPr lang="fr-BE" sz="1400" b="0" i="0" u="none" strike="noStrike" dirty="0" err="1">
                          <a:solidFill>
                            <a:srgbClr val="000000"/>
                          </a:solidFill>
                          <a:effectLst/>
                          <a:latin typeface="Calibri" panose="020F0502020204030204" pitchFamily="34" charset="0"/>
                        </a:rPr>
                        <a:t>Accounts</a:t>
                      </a:r>
                      <a:r>
                        <a:rPr lang="fr-BE" sz="1400" b="0" i="0" u="none" strike="noStrike" dirty="0">
                          <a:solidFill>
                            <a:srgbClr val="000000"/>
                          </a:solidFill>
                          <a:effectLst/>
                          <a:latin typeface="Calibri" panose="020F0502020204030204" pitchFamily="34" charset="0"/>
                        </a:rPr>
                        <a:t> via Bulk </a:t>
                      </a:r>
                      <a:r>
                        <a:rPr lang="fr-BE" sz="1400" b="0" i="0" u="none" strike="noStrike" dirty="0" err="1">
                          <a:solidFill>
                            <a:srgbClr val="000000"/>
                          </a:solidFill>
                          <a:effectLst/>
                          <a:latin typeface="Calibri" panose="020F0502020204030204" pitchFamily="34" charset="0"/>
                        </a:rPr>
                        <a:t>Upload</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It’s not feasible to update accounts in ‘Approved’ or ‘Disabled’ state via Bulk Upload. These accounts must first be in ‘Draft’ or ‘Published’ status</a:t>
                      </a:r>
                    </a:p>
                  </a:txBody>
                  <a:tcPr marL="7620" marR="7620" marT="7620" marB="0"/>
                </a:tc>
                <a:extLst>
                  <a:ext uri="{0D108BD9-81ED-4DB2-BD59-A6C34878D82A}">
                    <a16:rowId xmlns:a16="http://schemas.microsoft.com/office/drawing/2014/main" val="4206665552"/>
                  </a:ext>
                </a:extLst>
              </a:tr>
            </a:tbl>
          </a:graphicData>
        </a:graphic>
      </p:graphicFrame>
    </p:spTree>
    <p:extLst>
      <p:ext uri="{BB962C8B-B14F-4D97-AF65-F5344CB8AC3E}">
        <p14:creationId xmlns:p14="http://schemas.microsoft.com/office/powerpoint/2010/main" val="93461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dirty="0"/>
              <a:t>EAM 3.0 Tips &amp; Tricks </a:t>
            </a:r>
            <a:br>
              <a:rPr lang="en-BE" sz="2800" dirty="0">
                <a:effectLst>
                  <a:outerShdw blurRad="38100" dist="38100" dir="2700000" algn="tl">
                    <a:srgbClr val="000000">
                      <a:alpha val="43137"/>
                    </a:srgbClr>
                  </a:outerShdw>
                </a:effectLst>
              </a:rPr>
            </a:br>
            <a:endParaRPr kumimoji="0" lang="en-BE" sz="2800" b="1" i="0" u="none" strike="noStrike" kern="1200" cap="none" spc="100" normalizeH="0" baseline="0" noProof="0" dirty="0">
              <a:ln>
                <a:noFill/>
              </a:ln>
              <a:solidFill>
                <a:prstClr val="white"/>
              </a:solidFill>
              <a:effectLst>
                <a:outerShdw blurRad="38100" dist="38100" dir="2700000" algn="tl">
                  <a:srgbClr val="000000">
                    <a:alpha val="43137"/>
                  </a:srgbClr>
                </a:outerShdw>
              </a:effectLst>
              <a:uLnTx/>
              <a:uFillTx/>
              <a:ea typeface="+mn-ea"/>
            </a:endParaRPr>
          </a:p>
        </p:txBody>
      </p:sp>
      <p:graphicFrame>
        <p:nvGraphicFramePr>
          <p:cNvPr id="5" name="Content Placeholder 8">
            <a:extLst>
              <a:ext uri="{FF2B5EF4-FFF2-40B4-BE49-F238E27FC236}">
                <a16:creationId xmlns:a16="http://schemas.microsoft.com/office/drawing/2014/main" id="{BBC2B196-89B9-4D91-B7A3-F00F88EBCFA6}"/>
              </a:ext>
            </a:extLst>
          </p:cNvPr>
          <p:cNvGraphicFramePr>
            <a:graphicFrameLocks/>
          </p:cNvGraphicFramePr>
          <p:nvPr>
            <p:extLst>
              <p:ext uri="{D42A27DB-BD31-4B8C-83A1-F6EECF244321}">
                <p14:modId xmlns:p14="http://schemas.microsoft.com/office/powerpoint/2010/main" val="988419357"/>
              </p:ext>
            </p:extLst>
          </p:nvPr>
        </p:nvGraphicFramePr>
        <p:xfrm>
          <a:off x="345232" y="1446243"/>
          <a:ext cx="11478985" cy="2950751"/>
        </p:xfrm>
        <a:graphic>
          <a:graphicData uri="http://schemas.openxmlformats.org/drawingml/2006/table">
            <a:tbl>
              <a:tblPr firstRow="1" bandRow="1">
                <a:tableStyleId>{5C22544A-7EE6-4342-B048-85BDC9FD1C3A}</a:tableStyleId>
              </a:tblPr>
              <a:tblGrid>
                <a:gridCol w="2419970">
                  <a:extLst>
                    <a:ext uri="{9D8B030D-6E8A-4147-A177-3AD203B41FA5}">
                      <a16:colId xmlns:a16="http://schemas.microsoft.com/office/drawing/2014/main" val="1025559344"/>
                    </a:ext>
                  </a:extLst>
                </a:gridCol>
                <a:gridCol w="9059015">
                  <a:extLst>
                    <a:ext uri="{9D8B030D-6E8A-4147-A177-3AD203B41FA5}">
                      <a16:colId xmlns:a16="http://schemas.microsoft.com/office/drawing/2014/main" val="2714932952"/>
                    </a:ext>
                  </a:extLst>
                </a:gridCol>
              </a:tblGrid>
              <a:tr h="375738">
                <a:tc gridSpan="2">
                  <a:txBody>
                    <a:bodyPr/>
                    <a:lstStyle/>
                    <a:p>
                      <a:r>
                        <a:rPr lang="fr-BE" dirty="0" err="1"/>
                        <a:t>Recommended</a:t>
                      </a:r>
                      <a:r>
                        <a:rPr lang="fr-BE" dirty="0"/>
                        <a:t> Applications for </a:t>
                      </a:r>
                      <a:r>
                        <a:rPr lang="fr-BE" dirty="0" err="1"/>
                        <a:t>editing</a:t>
                      </a:r>
                      <a:r>
                        <a:rPr lang="fr-BE" dirty="0"/>
                        <a:t> CSV files</a:t>
                      </a:r>
                    </a:p>
                  </a:txBody>
                  <a:tcPr/>
                </a:tc>
                <a:tc hMerge="1">
                  <a:txBody>
                    <a:bodyPr/>
                    <a:lstStyle/>
                    <a:p>
                      <a:r>
                        <a:rPr lang="fr-BE" dirty="0"/>
                        <a:t>Tips for handling </a:t>
                      </a:r>
                      <a:r>
                        <a:rPr lang="fr-BE" dirty="0" err="1"/>
                        <a:t>CSVs</a:t>
                      </a:r>
                      <a:endParaRPr lang="fr-BE" dirty="0"/>
                    </a:p>
                  </a:txBody>
                  <a:tcPr/>
                </a:tc>
                <a:extLst>
                  <a:ext uri="{0D108BD9-81ED-4DB2-BD59-A6C34878D82A}">
                    <a16:rowId xmlns:a16="http://schemas.microsoft.com/office/drawing/2014/main" val="400855173"/>
                  </a:ext>
                </a:extLst>
              </a:tr>
              <a:tr h="440077">
                <a:tc>
                  <a:txBody>
                    <a:bodyPr/>
                    <a:lstStyle/>
                    <a:p>
                      <a:pPr algn="l" fontAlgn="t"/>
                      <a:r>
                        <a:rPr lang="en-US" sz="1400" b="0" i="0" u="none" strike="noStrike" dirty="0">
                          <a:solidFill>
                            <a:srgbClr val="000000"/>
                          </a:solidFill>
                          <a:effectLst/>
                          <a:latin typeface="Calibri" panose="020F0502020204030204" pitchFamily="34" charset="0"/>
                        </a:rPr>
                        <a:t>Notepad++ (Windows only)</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A versatile text editor with robust CSV editing capabilities. </a:t>
                      </a:r>
                      <a:r>
                        <a:rPr lang="fr-BE" sz="1400" b="0" i="0" u="none" strike="noStrike" baseline="0" dirty="0">
                          <a:solidFill>
                            <a:srgbClr val="1A60C2"/>
                          </a:solidFill>
                          <a:latin typeface="ArialMT"/>
                          <a:hlinkClick r:id="rId3"/>
                        </a:rPr>
                        <a:t>Download Notepad++</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955356711"/>
                  </a:ext>
                </a:extLst>
              </a:tr>
              <a:tr h="438967">
                <a:tc>
                  <a:txBody>
                    <a:bodyPr/>
                    <a:lstStyle/>
                    <a:p>
                      <a:pPr algn="l" fontAlgn="t"/>
                      <a:r>
                        <a:rPr lang="fr-BE" sz="1400" b="0" i="0" u="none" strike="noStrike" dirty="0">
                          <a:solidFill>
                            <a:srgbClr val="000000"/>
                          </a:solidFill>
                          <a:effectLst/>
                          <a:latin typeface="Calibri" panose="020F0502020204030204" pitchFamily="34" charset="0"/>
                        </a:rPr>
                        <a:t>Table Tool (Mac </a:t>
                      </a:r>
                      <a:r>
                        <a:rPr lang="fr-BE" sz="1400" b="0" i="0" u="none" strike="noStrike" dirty="0" err="1">
                          <a:solidFill>
                            <a:srgbClr val="000000"/>
                          </a:solidFill>
                          <a:effectLst/>
                          <a:latin typeface="Calibri" panose="020F0502020204030204" pitchFamily="34" charset="0"/>
                        </a:rPr>
                        <a:t>only</a:t>
                      </a:r>
                      <a:r>
                        <a:rPr lang="fr-BE" sz="1400" b="0" i="0" u="none" strike="noStrike" dirty="0">
                          <a:solidFill>
                            <a:srgbClr val="000000"/>
                          </a:solidFill>
                          <a:effectLst/>
                          <a:latin typeface="Calibri" panose="020F0502020204030204" pitchFamily="34" charset="0"/>
                        </a:rPr>
                        <a:t>)</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A simple, open-source editor for CSV files, known for its ease of use and effectiveness in handling CSV formats. Ideal for those who need a straightforward tool without complex features. </a:t>
                      </a:r>
                      <a:r>
                        <a:rPr lang="en-US" sz="1400" b="0" i="0" u="none" strike="noStrike" dirty="0">
                          <a:solidFill>
                            <a:srgbClr val="000000"/>
                          </a:solidFill>
                          <a:effectLst/>
                          <a:latin typeface="Calibri" panose="020F0502020204030204" pitchFamily="34" charset="0"/>
                          <a:hlinkClick r:id="rId4"/>
                        </a:rPr>
                        <a:t>Download Table Tool</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99007125"/>
                  </a:ext>
                </a:extLst>
              </a:tr>
              <a:tr h="440077">
                <a:tc>
                  <a:txBody>
                    <a:bodyPr/>
                    <a:lstStyle/>
                    <a:p>
                      <a:pPr algn="l" fontAlgn="t"/>
                      <a:r>
                        <a:rPr lang="fr-BE" sz="1400" b="0" i="0" u="none" strike="noStrike" dirty="0" err="1">
                          <a:solidFill>
                            <a:srgbClr val="000000"/>
                          </a:solidFill>
                          <a:effectLst/>
                          <a:latin typeface="Calibri" panose="020F0502020204030204" pitchFamily="34" charset="0"/>
                        </a:rPr>
                        <a:t>Vscode</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Offers advanced editing features and is ideal for handling large CSV files. </a:t>
                      </a:r>
                      <a:r>
                        <a:rPr lang="en-US" sz="1400" b="0" i="0" u="none" strike="noStrike" dirty="0">
                          <a:solidFill>
                            <a:srgbClr val="000000"/>
                          </a:solidFill>
                          <a:effectLst/>
                          <a:latin typeface="Calibri" panose="020F0502020204030204" pitchFamily="34" charset="0"/>
                          <a:hlinkClick r:id="rId5"/>
                        </a:rPr>
                        <a:t>Download </a:t>
                      </a:r>
                      <a:r>
                        <a:rPr lang="en-US" sz="1400" b="0" i="0" u="none" strike="noStrike" dirty="0" err="1">
                          <a:solidFill>
                            <a:srgbClr val="000000"/>
                          </a:solidFill>
                          <a:effectLst/>
                          <a:latin typeface="Calibri" panose="020F0502020204030204" pitchFamily="34" charset="0"/>
                          <a:hlinkClick r:id="rId5"/>
                        </a:rPr>
                        <a:t>VScode</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720249428"/>
                  </a:ext>
                </a:extLst>
              </a:tr>
              <a:tr h="375738">
                <a:tc>
                  <a:txBody>
                    <a:bodyPr/>
                    <a:lstStyle/>
                    <a:p>
                      <a:pPr algn="l" fontAlgn="t"/>
                      <a:r>
                        <a:rPr lang="fr-BE" sz="1400" b="0" i="0" u="none" strike="noStrike" dirty="0" err="1">
                          <a:solidFill>
                            <a:srgbClr val="000000"/>
                          </a:solidFill>
                          <a:effectLst/>
                          <a:latin typeface="Calibri" panose="020F0502020204030204" pitchFamily="34" charset="0"/>
                        </a:rPr>
                        <a:t>SublimeText</a:t>
                      </a:r>
                      <a:endParaRPr lang="fr-BE"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Known for its speed and ease of use, suitable for editing CSV files. </a:t>
                      </a:r>
                      <a:r>
                        <a:rPr lang="en-US" sz="1400" b="0" i="0" u="none" strike="noStrike" dirty="0">
                          <a:solidFill>
                            <a:srgbClr val="000000"/>
                          </a:solidFill>
                          <a:effectLst/>
                          <a:latin typeface="Calibri" panose="020F0502020204030204" pitchFamily="34" charset="0"/>
                          <a:hlinkClick r:id="rId6"/>
                        </a:rPr>
                        <a:t>Download </a:t>
                      </a:r>
                      <a:r>
                        <a:rPr lang="en-US" sz="1400" b="0" i="0" u="none" strike="noStrike" dirty="0" err="1">
                          <a:solidFill>
                            <a:srgbClr val="000000"/>
                          </a:solidFill>
                          <a:effectLst/>
                          <a:latin typeface="Calibri" panose="020F0502020204030204" pitchFamily="34" charset="0"/>
                          <a:hlinkClick r:id="rId6"/>
                        </a:rPr>
                        <a:t>SublimeText</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043821242"/>
                  </a:ext>
                </a:extLst>
              </a:tr>
              <a:tr h="440077">
                <a:tc>
                  <a:txBody>
                    <a:bodyPr/>
                    <a:lstStyle/>
                    <a:p>
                      <a:pPr algn="l" fontAlgn="t"/>
                      <a:r>
                        <a:rPr lang="fr-BE" sz="1400" b="0" i="0" u="none" strike="noStrike" dirty="0">
                          <a:solidFill>
                            <a:srgbClr val="000000"/>
                          </a:solidFill>
                          <a:effectLst/>
                          <a:latin typeface="Calibri" panose="020F0502020204030204" pitchFamily="34" charset="0"/>
                        </a:rPr>
                        <a:t>LibreOffice Calc</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A free and open-source office suite with powerful spreadsheet program. </a:t>
                      </a:r>
                      <a:r>
                        <a:rPr lang="en-US" sz="1400" b="0" i="0" u="none" strike="noStrike" dirty="0">
                          <a:solidFill>
                            <a:srgbClr val="000000"/>
                          </a:solidFill>
                          <a:effectLst/>
                          <a:latin typeface="Calibri" panose="020F0502020204030204" pitchFamily="34" charset="0"/>
                          <a:hlinkClick r:id="rId7"/>
                        </a:rPr>
                        <a:t>Download LibreOffice Calc</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4206665552"/>
                  </a:ext>
                </a:extLst>
              </a:tr>
              <a:tr h="440077">
                <a:tc>
                  <a:txBody>
                    <a:bodyPr/>
                    <a:lstStyle/>
                    <a:p>
                      <a:pPr algn="l" fontAlgn="t"/>
                      <a:r>
                        <a:rPr lang="fr-BE" sz="1400" b="0" i="0" u="none" strike="noStrike" dirty="0">
                          <a:solidFill>
                            <a:srgbClr val="000000"/>
                          </a:solidFill>
                          <a:effectLst/>
                          <a:latin typeface="Calibri" panose="020F0502020204030204" pitchFamily="34" charset="0"/>
                        </a:rPr>
                        <a:t>Microsoft Excel</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While excel can be used, special care is needed to preserve the integrity of CSV files. For guidelines on using Excel correctly with CSV files, refer to </a:t>
                      </a:r>
                      <a:r>
                        <a:rPr lang="en-US" sz="1400" b="0" i="0" u="none" strike="noStrike" dirty="0">
                          <a:solidFill>
                            <a:srgbClr val="000000"/>
                          </a:solidFill>
                          <a:effectLst/>
                          <a:latin typeface="Calibri" panose="020F0502020204030204" pitchFamily="34" charset="0"/>
                          <a:hlinkClick r:id="rId8"/>
                        </a:rPr>
                        <a:t>this support article</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95399661"/>
                  </a:ext>
                </a:extLst>
              </a:tr>
            </a:tbl>
          </a:graphicData>
        </a:graphic>
      </p:graphicFrame>
    </p:spTree>
    <p:extLst>
      <p:ext uri="{BB962C8B-B14F-4D97-AF65-F5344CB8AC3E}">
        <p14:creationId xmlns:p14="http://schemas.microsoft.com/office/powerpoint/2010/main" val="134858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47224</TotalTime>
  <Words>1299</Words>
  <Application>Microsoft Office PowerPoint</Application>
  <PresentationFormat>Widescreen</PresentationFormat>
  <Paragraphs>89</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ArialMT</vt:lpstr>
      <vt:lpstr>Calibri</vt:lpstr>
      <vt:lpstr>Wingdings</vt:lpstr>
      <vt:lpstr>SC_theme</vt:lpstr>
      <vt:lpstr>ICT Info session 26 / 01 / 2024</vt:lpstr>
      <vt:lpstr>CONTENTS</vt:lpstr>
      <vt:lpstr>OPEN QUESTIONS </vt:lpstr>
      <vt:lpstr>OPEN QUESTIONS </vt:lpstr>
      <vt:lpstr>EAM 3.0 Tips &amp; Tricks </vt:lpstr>
      <vt:lpstr>EAM 3.0 Tips &amp; Tricks </vt:lpstr>
      <vt:lpstr>EAM 3.0 Tips &amp; Tricks  </vt:lpstr>
      <vt:lpstr>EAM 3.0 Tips &amp; Tricks  </vt:lpstr>
      <vt:lpstr>ROUND TABLE APPROACH</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1058</cp:revision>
  <dcterms:created xsi:type="dcterms:W3CDTF">2018-09-19T06:42:22Z</dcterms:created>
  <dcterms:modified xsi:type="dcterms:W3CDTF">2024-01-26T09:20:20Z</dcterms:modified>
</cp:coreProperties>
</file>